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5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9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0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2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3" r:id="rId2"/>
  </p:sldMasterIdLst>
  <p:notesMasterIdLst>
    <p:notesMasterId r:id="rId36"/>
  </p:notesMasterIdLst>
  <p:handoutMasterIdLst>
    <p:handoutMasterId r:id="rId37"/>
  </p:handoutMasterIdLst>
  <p:sldIdLst>
    <p:sldId id="395" r:id="rId3"/>
    <p:sldId id="537" r:id="rId4"/>
    <p:sldId id="511" r:id="rId5"/>
    <p:sldId id="536" r:id="rId6"/>
    <p:sldId id="508" r:id="rId7"/>
    <p:sldId id="509" r:id="rId8"/>
    <p:sldId id="513" r:id="rId9"/>
    <p:sldId id="535" r:id="rId10"/>
    <p:sldId id="512" r:id="rId11"/>
    <p:sldId id="514" r:id="rId12"/>
    <p:sldId id="523" r:id="rId13"/>
    <p:sldId id="524" r:id="rId14"/>
    <p:sldId id="525" r:id="rId15"/>
    <p:sldId id="503" r:id="rId16"/>
    <p:sldId id="515" r:id="rId17"/>
    <p:sldId id="517" r:id="rId18"/>
    <p:sldId id="526" r:id="rId19"/>
    <p:sldId id="527" r:id="rId20"/>
    <p:sldId id="519" r:id="rId21"/>
    <p:sldId id="516" r:id="rId22"/>
    <p:sldId id="520" r:id="rId23"/>
    <p:sldId id="522" r:id="rId24"/>
    <p:sldId id="521" r:id="rId25"/>
    <p:sldId id="538" r:id="rId26"/>
    <p:sldId id="539" r:id="rId27"/>
    <p:sldId id="528" r:id="rId28"/>
    <p:sldId id="529" r:id="rId29"/>
    <p:sldId id="531" r:id="rId30"/>
    <p:sldId id="540" r:id="rId31"/>
    <p:sldId id="507" r:id="rId32"/>
    <p:sldId id="541" r:id="rId33"/>
    <p:sldId id="532" r:id="rId34"/>
    <p:sldId id="534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  <a:srgbClr val="66FF33"/>
    <a:srgbClr val="99FF33"/>
    <a:srgbClr val="CCFF33"/>
    <a:srgbClr val="339966"/>
    <a:srgbClr val="A50021"/>
    <a:srgbClr val="FF00FF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6" autoAdjust="0"/>
    <p:restoredTop sz="85403" autoAdjust="0"/>
  </p:normalViewPr>
  <p:slideViewPr>
    <p:cSldViewPr>
      <p:cViewPr varScale="1">
        <p:scale>
          <a:sx n="92" d="100"/>
          <a:sy n="92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5.wmf"/><Relationship Id="rId1" Type="http://schemas.openxmlformats.org/officeDocument/2006/relationships/image" Target="../media/image12.wmf"/><Relationship Id="rId2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emf"/><Relationship Id="rId3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59FDD73-6027-4985-82F5-B7A604C00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2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340C46-3104-4A0E-BC33-4ED86974D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90E4D-C140-4D62-B396-BBEE244F9C0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4E0DF6-6652-4427-A552-50EE7E424BC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7BD6248-74D5-4DBF-B5F0-4019D1D358D6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7BD6248-74D5-4DBF-B5F0-4019D1D358D6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46988">
              <a:spcBef>
                <a:spcPts val="476"/>
              </a:spcBef>
            </a:pPr>
            <a:r>
              <a:rPr lang="en-US">
                <a:solidFill>
                  <a:srgbClr val="000000"/>
                </a:solidFill>
                <a:cs typeface="Times New Roman" charset="0"/>
                <a:sym typeface="Times New Roman" charset="0"/>
              </a:rPr>
              <a:t>homography!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9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13342-266A-4D39-980D-7B7D53D9A6E2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third homogeneous</a:t>
            </a:r>
            <a:r>
              <a:rPr lang="en-US" baseline="0" dirty="0" smtClean="0"/>
              <a:t> coordinate of an infinite vanishing point is 0. Infinite vanishing points correspond to directions of lines that are parallel to the image plane.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0FD81-EB2F-4356-B917-21B53518ADD8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A04191-F637-4A6B-9520-F18C70DAE8D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0CE6A0-ED4A-49A7-ADE1-AD7F91316B7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0CE6A0-ED4A-49A7-ADE1-AD7F91316B7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3AAA2B-D9EA-4C09-9E11-5F256EBCAF9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DBB79-33BC-4141-9017-C9A4DB6FC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F6BB5-0F3B-4D4A-91A4-059F83F11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2D866-B125-458C-89F5-63870864B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69DDD-8594-464A-9BB5-4BE54D448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361BE-5972-45C6-AB18-7E7CF5B1D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48292-798A-450D-8152-4127C5E1AB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7BE11-37C3-4D75-AACE-7A9CBB9CAF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97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D8224-1CFD-4A2C-A740-584380560A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413B0-DBD4-4B00-B409-90D35F65930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116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03AA2-F1C2-4EDF-BD5A-8C2DC0ECED8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E20BA-254A-459C-B4EF-C4CFE58C59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043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8F69F-D0A3-4319-A997-4A82199890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975FF-146D-418A-8D98-3B11A99AE14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1375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81AB2-6AFC-4D30-AF94-F1C4C7F4E6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C8567-217C-4316-8258-DE5BCDD9B3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257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2CAD6-79F9-4BCB-8858-EC2424EF737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00960-27BD-4FA9-8D8F-8D229F3ECA2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814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8F40B-1B9B-47CF-A43E-E9389E64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EFD1B-7FB4-4E03-927C-9A86162E3BC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6F7D0-A9B3-4222-A89C-A599451E9F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5150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9229-FCDB-4170-A55C-A6EEDA89E35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FE8E2-EA61-42F3-9746-E0A12255B0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624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71DD6-A019-4C91-AC8B-C1A65CFC42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BD8E0-7624-4CA1-853D-2B185373B56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2919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37A31-286A-4EC1-8C54-649E43126D4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BA2B4-F554-42FB-AA94-3271ADC07F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8557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CC0E8-E97B-415C-BCB7-C39609309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2A98B-C79E-4300-B0DB-33FE9EC11BA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930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0595-C6F3-41F1-AD16-F8398C42D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BBF9-3409-477C-BD18-505DF2C2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66C60-AF1F-44F9-AEEF-EEF3D5792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1BA55-352E-4299-BB7D-1AD097F19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22A8D-14EB-4883-A8AB-881AD7C3B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E6110-B25C-4A82-814A-4D9F741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7492-F32C-40C5-A79D-80F015F21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A7BD7A94-3F25-4303-99D2-FCDE03B8B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EB2EC358-95DE-4A24-A317-DAAA1E4D07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3/6/18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7CB45C2B-1E11-49F3-8C0A-961234ED4C1B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6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xmlns:p14="http://schemas.microsoft.com/office/powerpoint/2010/main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3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4.w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hyperlink" Target="http://en.wikipedia.org/wiki/Ames_room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4" Type="http://schemas.openxmlformats.org/officeDocument/2006/relationships/tags" Target="../tags/tag16.xml"/><Relationship Id="rId15" Type="http://schemas.openxmlformats.org/officeDocument/2006/relationships/tags" Target="../tags/tag17.xml"/><Relationship Id="rId16" Type="http://schemas.openxmlformats.org/officeDocument/2006/relationships/tags" Target="../tags/tag18.xml"/><Relationship Id="rId17" Type="http://schemas.openxmlformats.org/officeDocument/2006/relationships/tags" Target="../tags/tag19.xml"/><Relationship Id="rId18" Type="http://schemas.openxmlformats.org/officeDocument/2006/relationships/tags" Target="../tags/tag20.xml"/><Relationship Id="rId19" Type="http://schemas.openxmlformats.org/officeDocument/2006/relationships/tags" Target="../tags/tag21.xml"/><Relationship Id="rId63" Type="http://schemas.openxmlformats.org/officeDocument/2006/relationships/tags" Target="../tags/tag65.xml"/><Relationship Id="rId64" Type="http://schemas.openxmlformats.org/officeDocument/2006/relationships/tags" Target="../tags/tag66.xml"/><Relationship Id="rId65" Type="http://schemas.openxmlformats.org/officeDocument/2006/relationships/tags" Target="../tags/tag67.xml"/><Relationship Id="rId66" Type="http://schemas.openxmlformats.org/officeDocument/2006/relationships/tags" Target="../tags/tag68.xml"/><Relationship Id="rId67" Type="http://schemas.openxmlformats.org/officeDocument/2006/relationships/tags" Target="../tags/tag69.xml"/><Relationship Id="rId68" Type="http://schemas.openxmlformats.org/officeDocument/2006/relationships/tags" Target="../tags/tag70.xml"/><Relationship Id="rId69" Type="http://schemas.openxmlformats.org/officeDocument/2006/relationships/tags" Target="../tags/tag71.xml"/><Relationship Id="rId50" Type="http://schemas.openxmlformats.org/officeDocument/2006/relationships/tags" Target="../tags/tag52.xml"/><Relationship Id="rId51" Type="http://schemas.openxmlformats.org/officeDocument/2006/relationships/tags" Target="../tags/tag53.xml"/><Relationship Id="rId52" Type="http://schemas.openxmlformats.org/officeDocument/2006/relationships/tags" Target="../tags/tag54.xml"/><Relationship Id="rId53" Type="http://schemas.openxmlformats.org/officeDocument/2006/relationships/tags" Target="../tags/tag55.xml"/><Relationship Id="rId54" Type="http://schemas.openxmlformats.org/officeDocument/2006/relationships/tags" Target="../tags/tag56.xml"/><Relationship Id="rId55" Type="http://schemas.openxmlformats.org/officeDocument/2006/relationships/tags" Target="../tags/tag57.xml"/><Relationship Id="rId56" Type="http://schemas.openxmlformats.org/officeDocument/2006/relationships/tags" Target="../tags/tag58.xml"/><Relationship Id="rId57" Type="http://schemas.openxmlformats.org/officeDocument/2006/relationships/tags" Target="../tags/tag59.xml"/><Relationship Id="rId58" Type="http://schemas.openxmlformats.org/officeDocument/2006/relationships/tags" Target="../tags/tag60.xml"/><Relationship Id="rId59" Type="http://schemas.openxmlformats.org/officeDocument/2006/relationships/tags" Target="../tags/tag61.xml"/><Relationship Id="rId40" Type="http://schemas.openxmlformats.org/officeDocument/2006/relationships/tags" Target="../tags/tag42.xml"/><Relationship Id="rId41" Type="http://schemas.openxmlformats.org/officeDocument/2006/relationships/tags" Target="../tags/tag43.xml"/><Relationship Id="rId42" Type="http://schemas.openxmlformats.org/officeDocument/2006/relationships/tags" Target="../tags/tag44.xml"/><Relationship Id="rId43" Type="http://schemas.openxmlformats.org/officeDocument/2006/relationships/tags" Target="../tags/tag45.xml"/><Relationship Id="rId44" Type="http://schemas.openxmlformats.org/officeDocument/2006/relationships/tags" Target="../tags/tag46.xml"/><Relationship Id="rId45" Type="http://schemas.openxmlformats.org/officeDocument/2006/relationships/tags" Target="../tags/tag47.xml"/><Relationship Id="rId46" Type="http://schemas.openxmlformats.org/officeDocument/2006/relationships/tags" Target="../tags/tag48.xml"/><Relationship Id="rId47" Type="http://schemas.openxmlformats.org/officeDocument/2006/relationships/tags" Target="../tags/tag49.xml"/><Relationship Id="rId48" Type="http://schemas.openxmlformats.org/officeDocument/2006/relationships/tags" Target="../tags/tag50.xml"/><Relationship Id="rId49" Type="http://schemas.openxmlformats.org/officeDocument/2006/relationships/tags" Target="../tags/tag51.xml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Relationship Id="rId9" Type="http://schemas.openxmlformats.org/officeDocument/2006/relationships/tags" Target="../tags/tag11.xml"/><Relationship Id="rId30" Type="http://schemas.openxmlformats.org/officeDocument/2006/relationships/tags" Target="../tags/tag32.xml"/><Relationship Id="rId31" Type="http://schemas.openxmlformats.org/officeDocument/2006/relationships/tags" Target="../tags/tag33.xml"/><Relationship Id="rId32" Type="http://schemas.openxmlformats.org/officeDocument/2006/relationships/tags" Target="../tags/tag34.xml"/><Relationship Id="rId33" Type="http://schemas.openxmlformats.org/officeDocument/2006/relationships/tags" Target="../tags/tag35.xml"/><Relationship Id="rId34" Type="http://schemas.openxmlformats.org/officeDocument/2006/relationships/tags" Target="../tags/tag36.xml"/><Relationship Id="rId35" Type="http://schemas.openxmlformats.org/officeDocument/2006/relationships/tags" Target="../tags/tag37.xml"/><Relationship Id="rId36" Type="http://schemas.openxmlformats.org/officeDocument/2006/relationships/tags" Target="../tags/tag38.xml"/><Relationship Id="rId37" Type="http://schemas.openxmlformats.org/officeDocument/2006/relationships/tags" Target="../tags/tag39.xml"/><Relationship Id="rId38" Type="http://schemas.openxmlformats.org/officeDocument/2006/relationships/tags" Target="../tags/tag40.xml"/><Relationship Id="rId39" Type="http://schemas.openxmlformats.org/officeDocument/2006/relationships/tags" Target="../tags/tag41.xml"/><Relationship Id="rId80" Type="http://schemas.openxmlformats.org/officeDocument/2006/relationships/image" Target="../media/image25.emf"/><Relationship Id="rId70" Type="http://schemas.openxmlformats.org/officeDocument/2006/relationships/tags" Target="../tags/tag72.xml"/><Relationship Id="rId71" Type="http://schemas.openxmlformats.org/officeDocument/2006/relationships/tags" Target="../tags/tag73.xml"/><Relationship Id="rId72" Type="http://schemas.openxmlformats.org/officeDocument/2006/relationships/tags" Target="../tags/tag74.xml"/><Relationship Id="rId20" Type="http://schemas.openxmlformats.org/officeDocument/2006/relationships/tags" Target="../tags/tag22.xml"/><Relationship Id="rId21" Type="http://schemas.openxmlformats.org/officeDocument/2006/relationships/tags" Target="../tags/tag23.xml"/><Relationship Id="rId22" Type="http://schemas.openxmlformats.org/officeDocument/2006/relationships/tags" Target="../tags/tag24.xml"/><Relationship Id="rId23" Type="http://schemas.openxmlformats.org/officeDocument/2006/relationships/tags" Target="../tags/tag25.xml"/><Relationship Id="rId24" Type="http://schemas.openxmlformats.org/officeDocument/2006/relationships/tags" Target="../tags/tag26.xml"/><Relationship Id="rId25" Type="http://schemas.openxmlformats.org/officeDocument/2006/relationships/tags" Target="../tags/tag27.xml"/><Relationship Id="rId26" Type="http://schemas.openxmlformats.org/officeDocument/2006/relationships/tags" Target="../tags/tag28.xml"/><Relationship Id="rId27" Type="http://schemas.openxmlformats.org/officeDocument/2006/relationships/tags" Target="../tags/tag29.xml"/><Relationship Id="rId28" Type="http://schemas.openxmlformats.org/officeDocument/2006/relationships/tags" Target="../tags/tag30.xml"/><Relationship Id="rId29" Type="http://schemas.openxmlformats.org/officeDocument/2006/relationships/tags" Target="../tags/tag31.xml"/><Relationship Id="rId73" Type="http://schemas.openxmlformats.org/officeDocument/2006/relationships/tags" Target="../tags/tag75.xml"/><Relationship Id="rId74" Type="http://schemas.openxmlformats.org/officeDocument/2006/relationships/tags" Target="../tags/tag76.xml"/><Relationship Id="rId75" Type="http://schemas.openxmlformats.org/officeDocument/2006/relationships/tags" Target="../tags/tag77.xml"/><Relationship Id="rId76" Type="http://schemas.openxmlformats.org/officeDocument/2006/relationships/tags" Target="../tags/tag78.xml"/><Relationship Id="rId77" Type="http://schemas.openxmlformats.org/officeDocument/2006/relationships/slideLayout" Target="../slideLayouts/slideLayout7.xml"/><Relationship Id="rId78" Type="http://schemas.openxmlformats.org/officeDocument/2006/relationships/notesSlide" Target="../notesSlides/notesSlide5.xml"/><Relationship Id="rId79" Type="http://schemas.openxmlformats.org/officeDocument/2006/relationships/image" Target="../media/image24.wmf"/><Relationship Id="rId60" Type="http://schemas.openxmlformats.org/officeDocument/2006/relationships/tags" Target="../tags/tag62.xml"/><Relationship Id="rId61" Type="http://schemas.openxmlformats.org/officeDocument/2006/relationships/tags" Target="../tags/tag63.xml"/><Relationship Id="rId62" Type="http://schemas.openxmlformats.org/officeDocument/2006/relationships/tags" Target="../tags/tag64.xml"/><Relationship Id="rId10" Type="http://schemas.openxmlformats.org/officeDocument/2006/relationships/tags" Target="../tags/tag12.xml"/><Relationship Id="rId11" Type="http://schemas.openxmlformats.org/officeDocument/2006/relationships/tags" Target="../tags/tag13.xml"/><Relationship Id="rId12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20" Type="http://schemas.openxmlformats.org/officeDocument/2006/relationships/tags" Target="../tags/tag98.xml"/><Relationship Id="rId21" Type="http://schemas.openxmlformats.org/officeDocument/2006/relationships/tags" Target="../tags/tag99.xml"/><Relationship Id="rId22" Type="http://schemas.openxmlformats.org/officeDocument/2006/relationships/tags" Target="../tags/tag100.xml"/><Relationship Id="rId23" Type="http://schemas.openxmlformats.org/officeDocument/2006/relationships/tags" Target="../tags/tag101.xml"/><Relationship Id="rId24" Type="http://schemas.openxmlformats.org/officeDocument/2006/relationships/tags" Target="../tags/tag102.xml"/><Relationship Id="rId25" Type="http://schemas.openxmlformats.org/officeDocument/2006/relationships/slideLayout" Target="../slideLayouts/slideLayout2.xml"/><Relationship Id="rId26" Type="http://schemas.openxmlformats.org/officeDocument/2006/relationships/notesSlide" Target="../notesSlides/notesSlide6.xml"/><Relationship Id="rId10" Type="http://schemas.openxmlformats.org/officeDocument/2006/relationships/tags" Target="../tags/tag88.xml"/><Relationship Id="rId11" Type="http://schemas.openxmlformats.org/officeDocument/2006/relationships/tags" Target="../tags/tag89.xml"/><Relationship Id="rId12" Type="http://schemas.openxmlformats.org/officeDocument/2006/relationships/tags" Target="../tags/tag90.xml"/><Relationship Id="rId13" Type="http://schemas.openxmlformats.org/officeDocument/2006/relationships/tags" Target="../tags/tag91.xml"/><Relationship Id="rId14" Type="http://schemas.openxmlformats.org/officeDocument/2006/relationships/tags" Target="../tags/tag92.xml"/><Relationship Id="rId15" Type="http://schemas.openxmlformats.org/officeDocument/2006/relationships/tags" Target="../tags/tag93.xml"/><Relationship Id="rId16" Type="http://schemas.openxmlformats.org/officeDocument/2006/relationships/tags" Target="../tags/tag94.xml"/><Relationship Id="rId17" Type="http://schemas.openxmlformats.org/officeDocument/2006/relationships/tags" Target="../tags/tag95.xml"/><Relationship Id="rId18" Type="http://schemas.openxmlformats.org/officeDocument/2006/relationships/tags" Target="../tags/tag96.xml"/><Relationship Id="rId19" Type="http://schemas.openxmlformats.org/officeDocument/2006/relationships/tags" Target="../tags/tag97.xml"/><Relationship Id="rId1" Type="http://schemas.openxmlformats.org/officeDocument/2006/relationships/tags" Target="../tags/tag79.xml"/><Relationship Id="rId2" Type="http://schemas.openxmlformats.org/officeDocument/2006/relationships/tags" Target="../tags/tag80.xml"/><Relationship Id="rId3" Type="http://schemas.openxmlformats.org/officeDocument/2006/relationships/tags" Target="../tags/tag81.xml"/><Relationship Id="rId4" Type="http://schemas.openxmlformats.org/officeDocument/2006/relationships/tags" Target="../tags/tag82.xml"/><Relationship Id="rId5" Type="http://schemas.openxmlformats.org/officeDocument/2006/relationships/tags" Target="../tags/tag83.xml"/><Relationship Id="rId6" Type="http://schemas.openxmlformats.org/officeDocument/2006/relationships/tags" Target="../tags/tag84.xml"/><Relationship Id="rId7" Type="http://schemas.openxmlformats.org/officeDocument/2006/relationships/tags" Target="../tags/tag85.xml"/><Relationship Id="rId8" Type="http://schemas.openxmlformats.org/officeDocument/2006/relationships/tags" Target="../tags/tag8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03.xml"/><Relationship Id="rId2" Type="http://schemas.openxmlformats.org/officeDocument/2006/relationships/tags" Target="../tags/tag10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20" Type="http://schemas.openxmlformats.org/officeDocument/2006/relationships/notesSlide" Target="../notesSlides/notesSlide8.xml"/><Relationship Id="rId21" Type="http://schemas.openxmlformats.org/officeDocument/2006/relationships/oleObject" Target="../embeddings/oleObject12.bin"/><Relationship Id="rId22" Type="http://schemas.openxmlformats.org/officeDocument/2006/relationships/image" Target="../media/image26.wmf"/><Relationship Id="rId10" Type="http://schemas.openxmlformats.org/officeDocument/2006/relationships/tags" Target="../tags/tag113.xml"/><Relationship Id="rId11" Type="http://schemas.openxmlformats.org/officeDocument/2006/relationships/tags" Target="../tags/tag114.xml"/><Relationship Id="rId12" Type="http://schemas.openxmlformats.org/officeDocument/2006/relationships/tags" Target="../tags/tag115.xml"/><Relationship Id="rId13" Type="http://schemas.openxmlformats.org/officeDocument/2006/relationships/tags" Target="../tags/tag116.xml"/><Relationship Id="rId14" Type="http://schemas.openxmlformats.org/officeDocument/2006/relationships/tags" Target="../tags/tag117.xml"/><Relationship Id="rId15" Type="http://schemas.openxmlformats.org/officeDocument/2006/relationships/tags" Target="../tags/tag118.xml"/><Relationship Id="rId16" Type="http://schemas.openxmlformats.org/officeDocument/2006/relationships/tags" Target="../tags/tag119.xml"/><Relationship Id="rId17" Type="http://schemas.openxmlformats.org/officeDocument/2006/relationships/tags" Target="../tags/tag120.xml"/><Relationship Id="rId18" Type="http://schemas.openxmlformats.org/officeDocument/2006/relationships/tags" Target="../tags/tag121.xml"/><Relationship Id="rId19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2" Type="http://schemas.openxmlformats.org/officeDocument/2006/relationships/tags" Target="../tags/tag105.xml"/><Relationship Id="rId3" Type="http://schemas.openxmlformats.org/officeDocument/2006/relationships/tags" Target="../tags/tag106.xml"/><Relationship Id="rId4" Type="http://schemas.openxmlformats.org/officeDocument/2006/relationships/tags" Target="../tags/tag107.xml"/><Relationship Id="rId5" Type="http://schemas.openxmlformats.org/officeDocument/2006/relationships/tags" Target="../tags/tag108.xml"/><Relationship Id="rId6" Type="http://schemas.openxmlformats.org/officeDocument/2006/relationships/tags" Target="../tags/tag109.xml"/><Relationship Id="rId7" Type="http://schemas.openxmlformats.org/officeDocument/2006/relationships/tags" Target="../tags/tag110.xml"/><Relationship Id="rId8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33.xml"/><Relationship Id="rId14" Type="http://schemas.openxmlformats.org/officeDocument/2006/relationships/tags" Target="../tags/tag134.xml"/><Relationship Id="rId15" Type="http://schemas.openxmlformats.org/officeDocument/2006/relationships/tags" Target="../tags/tag135.xml"/><Relationship Id="rId16" Type="http://schemas.openxmlformats.org/officeDocument/2006/relationships/tags" Target="../tags/tag136.xml"/><Relationship Id="rId17" Type="http://schemas.openxmlformats.org/officeDocument/2006/relationships/tags" Target="../tags/tag137.xml"/><Relationship Id="rId18" Type="http://schemas.openxmlformats.org/officeDocument/2006/relationships/tags" Target="../tags/tag138.xml"/><Relationship Id="rId19" Type="http://schemas.openxmlformats.org/officeDocument/2006/relationships/tags" Target="../tags/tag139.xml"/><Relationship Id="rId50" Type="http://schemas.openxmlformats.org/officeDocument/2006/relationships/slideLayout" Target="../slideLayouts/slideLayout2.xml"/><Relationship Id="rId51" Type="http://schemas.openxmlformats.org/officeDocument/2006/relationships/notesSlide" Target="../notesSlides/notesSlide9.xml"/><Relationship Id="rId52" Type="http://schemas.openxmlformats.org/officeDocument/2006/relationships/oleObject" Target="../embeddings/oleObject13.bin"/><Relationship Id="rId53" Type="http://schemas.openxmlformats.org/officeDocument/2006/relationships/image" Target="../media/image27.wmf"/><Relationship Id="rId54" Type="http://schemas.openxmlformats.org/officeDocument/2006/relationships/oleObject" Target="../embeddings/oleObject14.bin"/><Relationship Id="rId55" Type="http://schemas.openxmlformats.org/officeDocument/2006/relationships/image" Target="../media/image28.wmf"/><Relationship Id="rId56" Type="http://schemas.openxmlformats.org/officeDocument/2006/relationships/oleObject" Target="../embeddings/oleObject15.bin"/><Relationship Id="rId57" Type="http://schemas.openxmlformats.org/officeDocument/2006/relationships/image" Target="../media/image29.wmf"/><Relationship Id="rId58" Type="http://schemas.openxmlformats.org/officeDocument/2006/relationships/oleObject" Target="../embeddings/oleObject16.bin"/><Relationship Id="rId59" Type="http://schemas.openxmlformats.org/officeDocument/2006/relationships/image" Target="../media/image30.wmf"/><Relationship Id="rId40" Type="http://schemas.openxmlformats.org/officeDocument/2006/relationships/tags" Target="../tags/tag160.xml"/><Relationship Id="rId41" Type="http://schemas.openxmlformats.org/officeDocument/2006/relationships/tags" Target="../tags/tag161.xml"/><Relationship Id="rId42" Type="http://schemas.openxmlformats.org/officeDocument/2006/relationships/tags" Target="../tags/tag162.xml"/><Relationship Id="rId43" Type="http://schemas.openxmlformats.org/officeDocument/2006/relationships/tags" Target="../tags/tag163.xml"/><Relationship Id="rId44" Type="http://schemas.openxmlformats.org/officeDocument/2006/relationships/tags" Target="../tags/tag164.xml"/><Relationship Id="rId45" Type="http://schemas.openxmlformats.org/officeDocument/2006/relationships/tags" Target="../tags/tag165.xml"/><Relationship Id="rId46" Type="http://schemas.openxmlformats.org/officeDocument/2006/relationships/tags" Target="../tags/tag166.xml"/><Relationship Id="rId47" Type="http://schemas.openxmlformats.org/officeDocument/2006/relationships/tags" Target="../tags/tag167.xml"/><Relationship Id="rId48" Type="http://schemas.openxmlformats.org/officeDocument/2006/relationships/tags" Target="../tags/tag168.xml"/><Relationship Id="rId49" Type="http://schemas.openxmlformats.org/officeDocument/2006/relationships/tags" Target="../tags/tag169.xml"/><Relationship Id="rId1" Type="http://schemas.openxmlformats.org/officeDocument/2006/relationships/vmlDrawing" Target="../drawings/vmlDrawing6.vml"/><Relationship Id="rId2" Type="http://schemas.openxmlformats.org/officeDocument/2006/relationships/tags" Target="../tags/tag122.xml"/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6" Type="http://schemas.openxmlformats.org/officeDocument/2006/relationships/tags" Target="../tags/tag126.xml"/><Relationship Id="rId7" Type="http://schemas.openxmlformats.org/officeDocument/2006/relationships/tags" Target="../tags/tag127.xml"/><Relationship Id="rId8" Type="http://schemas.openxmlformats.org/officeDocument/2006/relationships/tags" Target="../tags/tag128.xml"/><Relationship Id="rId9" Type="http://schemas.openxmlformats.org/officeDocument/2006/relationships/tags" Target="../tags/tag129.xml"/><Relationship Id="rId30" Type="http://schemas.openxmlformats.org/officeDocument/2006/relationships/tags" Target="../tags/tag150.xml"/><Relationship Id="rId31" Type="http://schemas.openxmlformats.org/officeDocument/2006/relationships/tags" Target="../tags/tag151.xml"/><Relationship Id="rId32" Type="http://schemas.openxmlformats.org/officeDocument/2006/relationships/tags" Target="../tags/tag152.xml"/><Relationship Id="rId33" Type="http://schemas.openxmlformats.org/officeDocument/2006/relationships/tags" Target="../tags/tag153.xml"/><Relationship Id="rId34" Type="http://schemas.openxmlformats.org/officeDocument/2006/relationships/tags" Target="../tags/tag154.xml"/><Relationship Id="rId35" Type="http://schemas.openxmlformats.org/officeDocument/2006/relationships/tags" Target="../tags/tag155.xml"/><Relationship Id="rId36" Type="http://schemas.openxmlformats.org/officeDocument/2006/relationships/tags" Target="../tags/tag156.xml"/><Relationship Id="rId37" Type="http://schemas.openxmlformats.org/officeDocument/2006/relationships/tags" Target="../tags/tag157.xml"/><Relationship Id="rId38" Type="http://schemas.openxmlformats.org/officeDocument/2006/relationships/tags" Target="../tags/tag158.xml"/><Relationship Id="rId39" Type="http://schemas.openxmlformats.org/officeDocument/2006/relationships/tags" Target="../tags/tag159.xml"/><Relationship Id="rId20" Type="http://schemas.openxmlformats.org/officeDocument/2006/relationships/tags" Target="../tags/tag140.xml"/><Relationship Id="rId21" Type="http://schemas.openxmlformats.org/officeDocument/2006/relationships/tags" Target="../tags/tag141.xml"/><Relationship Id="rId22" Type="http://schemas.openxmlformats.org/officeDocument/2006/relationships/tags" Target="../tags/tag142.xml"/><Relationship Id="rId23" Type="http://schemas.openxmlformats.org/officeDocument/2006/relationships/tags" Target="../tags/tag143.xml"/><Relationship Id="rId24" Type="http://schemas.openxmlformats.org/officeDocument/2006/relationships/tags" Target="../tags/tag144.xml"/><Relationship Id="rId25" Type="http://schemas.openxmlformats.org/officeDocument/2006/relationships/tags" Target="../tags/tag145.xml"/><Relationship Id="rId26" Type="http://schemas.openxmlformats.org/officeDocument/2006/relationships/tags" Target="../tags/tag146.xml"/><Relationship Id="rId27" Type="http://schemas.openxmlformats.org/officeDocument/2006/relationships/tags" Target="../tags/tag147.xml"/><Relationship Id="rId28" Type="http://schemas.openxmlformats.org/officeDocument/2006/relationships/tags" Target="../tags/tag148.xml"/><Relationship Id="rId29" Type="http://schemas.openxmlformats.org/officeDocument/2006/relationships/tags" Target="../tags/tag149.xml"/><Relationship Id="rId10" Type="http://schemas.openxmlformats.org/officeDocument/2006/relationships/tags" Target="../tags/tag130.xml"/><Relationship Id="rId11" Type="http://schemas.openxmlformats.org/officeDocument/2006/relationships/tags" Target="../tags/tag131.xml"/><Relationship Id="rId12" Type="http://schemas.openxmlformats.org/officeDocument/2006/relationships/tags" Target="../tags/tag1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hyperlink" Target="http://dhoiem.cs.illinois.edu/courses/vision_spring10/sources/criminisi00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tags" Target="../tags/tag189.xml"/><Relationship Id="rId21" Type="http://schemas.openxmlformats.org/officeDocument/2006/relationships/tags" Target="../tags/tag190.xml"/><Relationship Id="rId22" Type="http://schemas.openxmlformats.org/officeDocument/2006/relationships/tags" Target="../tags/tag191.xml"/><Relationship Id="rId23" Type="http://schemas.openxmlformats.org/officeDocument/2006/relationships/tags" Target="../tags/tag192.xml"/><Relationship Id="rId24" Type="http://schemas.openxmlformats.org/officeDocument/2006/relationships/tags" Target="../tags/tag193.xml"/><Relationship Id="rId25" Type="http://schemas.openxmlformats.org/officeDocument/2006/relationships/tags" Target="../tags/tag194.xml"/><Relationship Id="rId26" Type="http://schemas.openxmlformats.org/officeDocument/2006/relationships/tags" Target="../tags/tag195.xml"/><Relationship Id="rId27" Type="http://schemas.openxmlformats.org/officeDocument/2006/relationships/tags" Target="../tags/tag196.xml"/><Relationship Id="rId28" Type="http://schemas.openxmlformats.org/officeDocument/2006/relationships/tags" Target="../tags/tag197.xml"/><Relationship Id="rId29" Type="http://schemas.openxmlformats.org/officeDocument/2006/relationships/tags" Target="../tags/tag198.xml"/><Relationship Id="rId1" Type="http://schemas.openxmlformats.org/officeDocument/2006/relationships/tags" Target="../tags/tag170.xml"/><Relationship Id="rId2" Type="http://schemas.openxmlformats.org/officeDocument/2006/relationships/tags" Target="../tags/tag171.xml"/><Relationship Id="rId3" Type="http://schemas.openxmlformats.org/officeDocument/2006/relationships/tags" Target="../tags/tag172.xml"/><Relationship Id="rId4" Type="http://schemas.openxmlformats.org/officeDocument/2006/relationships/tags" Target="../tags/tag173.xml"/><Relationship Id="rId5" Type="http://schemas.openxmlformats.org/officeDocument/2006/relationships/tags" Target="../tags/tag174.xml"/><Relationship Id="rId30" Type="http://schemas.openxmlformats.org/officeDocument/2006/relationships/tags" Target="../tags/tag199.xml"/><Relationship Id="rId31" Type="http://schemas.openxmlformats.org/officeDocument/2006/relationships/tags" Target="../tags/tag200.xml"/><Relationship Id="rId32" Type="http://schemas.openxmlformats.org/officeDocument/2006/relationships/slideLayout" Target="../slideLayouts/slideLayout6.xml"/><Relationship Id="rId9" Type="http://schemas.openxmlformats.org/officeDocument/2006/relationships/tags" Target="../tags/tag178.xml"/><Relationship Id="rId6" Type="http://schemas.openxmlformats.org/officeDocument/2006/relationships/tags" Target="../tags/tag175.xml"/><Relationship Id="rId7" Type="http://schemas.openxmlformats.org/officeDocument/2006/relationships/tags" Target="../tags/tag176.xml"/><Relationship Id="rId8" Type="http://schemas.openxmlformats.org/officeDocument/2006/relationships/tags" Target="../tags/tag177.xml"/><Relationship Id="rId33" Type="http://schemas.openxmlformats.org/officeDocument/2006/relationships/notesSlide" Target="../notesSlides/notesSlide10.xml"/><Relationship Id="rId34" Type="http://schemas.openxmlformats.org/officeDocument/2006/relationships/image" Target="../media/image31.png"/><Relationship Id="rId35" Type="http://schemas.openxmlformats.org/officeDocument/2006/relationships/image" Target="../media/image32.png"/><Relationship Id="rId10" Type="http://schemas.openxmlformats.org/officeDocument/2006/relationships/tags" Target="../tags/tag179.xml"/><Relationship Id="rId11" Type="http://schemas.openxmlformats.org/officeDocument/2006/relationships/tags" Target="../tags/tag180.xml"/><Relationship Id="rId12" Type="http://schemas.openxmlformats.org/officeDocument/2006/relationships/tags" Target="../tags/tag181.xml"/><Relationship Id="rId13" Type="http://schemas.openxmlformats.org/officeDocument/2006/relationships/tags" Target="../tags/tag182.xml"/><Relationship Id="rId14" Type="http://schemas.openxmlformats.org/officeDocument/2006/relationships/tags" Target="../tags/tag183.xml"/><Relationship Id="rId15" Type="http://schemas.openxmlformats.org/officeDocument/2006/relationships/tags" Target="../tags/tag184.xml"/><Relationship Id="rId16" Type="http://schemas.openxmlformats.org/officeDocument/2006/relationships/tags" Target="../tags/tag185.xml"/><Relationship Id="rId17" Type="http://schemas.openxmlformats.org/officeDocument/2006/relationships/tags" Target="../tags/tag186.xml"/><Relationship Id="rId18" Type="http://schemas.openxmlformats.org/officeDocument/2006/relationships/tags" Target="../tags/tag187.xml"/><Relationship Id="rId19" Type="http://schemas.openxmlformats.org/officeDocument/2006/relationships/tags" Target="../tags/tag188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12.xml"/><Relationship Id="rId14" Type="http://schemas.openxmlformats.org/officeDocument/2006/relationships/tags" Target="../tags/tag213.xml"/><Relationship Id="rId15" Type="http://schemas.openxmlformats.org/officeDocument/2006/relationships/tags" Target="../tags/tag214.xml"/><Relationship Id="rId16" Type="http://schemas.openxmlformats.org/officeDocument/2006/relationships/tags" Target="../tags/tag215.xml"/><Relationship Id="rId17" Type="http://schemas.openxmlformats.org/officeDocument/2006/relationships/tags" Target="../tags/tag216.xml"/><Relationship Id="rId18" Type="http://schemas.openxmlformats.org/officeDocument/2006/relationships/tags" Target="../tags/tag217.xml"/><Relationship Id="rId19" Type="http://schemas.openxmlformats.org/officeDocument/2006/relationships/tags" Target="../tags/tag218.xml"/><Relationship Id="rId63" Type="http://schemas.openxmlformats.org/officeDocument/2006/relationships/tags" Target="../tags/tag262.xml"/><Relationship Id="rId64" Type="http://schemas.openxmlformats.org/officeDocument/2006/relationships/tags" Target="../tags/tag263.xml"/><Relationship Id="rId65" Type="http://schemas.openxmlformats.org/officeDocument/2006/relationships/tags" Target="../tags/tag264.xml"/><Relationship Id="rId66" Type="http://schemas.openxmlformats.org/officeDocument/2006/relationships/tags" Target="../tags/tag265.xml"/><Relationship Id="rId67" Type="http://schemas.openxmlformats.org/officeDocument/2006/relationships/slideLayout" Target="../slideLayouts/slideLayout20.xml"/><Relationship Id="rId68" Type="http://schemas.openxmlformats.org/officeDocument/2006/relationships/notesSlide" Target="../notesSlides/notesSlide11.xml"/><Relationship Id="rId69" Type="http://schemas.openxmlformats.org/officeDocument/2006/relationships/image" Target="../media/image31.png"/><Relationship Id="rId50" Type="http://schemas.openxmlformats.org/officeDocument/2006/relationships/tags" Target="../tags/tag249.xml"/><Relationship Id="rId51" Type="http://schemas.openxmlformats.org/officeDocument/2006/relationships/tags" Target="../tags/tag250.xml"/><Relationship Id="rId52" Type="http://schemas.openxmlformats.org/officeDocument/2006/relationships/tags" Target="../tags/tag251.xml"/><Relationship Id="rId53" Type="http://schemas.openxmlformats.org/officeDocument/2006/relationships/tags" Target="../tags/tag252.xml"/><Relationship Id="rId54" Type="http://schemas.openxmlformats.org/officeDocument/2006/relationships/tags" Target="../tags/tag253.xml"/><Relationship Id="rId55" Type="http://schemas.openxmlformats.org/officeDocument/2006/relationships/tags" Target="../tags/tag254.xml"/><Relationship Id="rId56" Type="http://schemas.openxmlformats.org/officeDocument/2006/relationships/tags" Target="../tags/tag255.xml"/><Relationship Id="rId57" Type="http://schemas.openxmlformats.org/officeDocument/2006/relationships/tags" Target="../tags/tag256.xml"/><Relationship Id="rId58" Type="http://schemas.openxmlformats.org/officeDocument/2006/relationships/tags" Target="../tags/tag257.xml"/><Relationship Id="rId59" Type="http://schemas.openxmlformats.org/officeDocument/2006/relationships/tags" Target="../tags/tag258.xml"/><Relationship Id="rId40" Type="http://schemas.openxmlformats.org/officeDocument/2006/relationships/tags" Target="../tags/tag239.xml"/><Relationship Id="rId41" Type="http://schemas.openxmlformats.org/officeDocument/2006/relationships/tags" Target="../tags/tag240.xml"/><Relationship Id="rId42" Type="http://schemas.openxmlformats.org/officeDocument/2006/relationships/tags" Target="../tags/tag241.xml"/><Relationship Id="rId43" Type="http://schemas.openxmlformats.org/officeDocument/2006/relationships/tags" Target="../tags/tag242.xml"/><Relationship Id="rId44" Type="http://schemas.openxmlformats.org/officeDocument/2006/relationships/tags" Target="../tags/tag243.xml"/><Relationship Id="rId45" Type="http://schemas.openxmlformats.org/officeDocument/2006/relationships/tags" Target="../tags/tag244.xml"/><Relationship Id="rId46" Type="http://schemas.openxmlformats.org/officeDocument/2006/relationships/tags" Target="../tags/tag245.xml"/><Relationship Id="rId47" Type="http://schemas.openxmlformats.org/officeDocument/2006/relationships/tags" Target="../tags/tag246.xml"/><Relationship Id="rId48" Type="http://schemas.openxmlformats.org/officeDocument/2006/relationships/tags" Target="../tags/tag247.xml"/><Relationship Id="rId49" Type="http://schemas.openxmlformats.org/officeDocument/2006/relationships/tags" Target="../tags/tag248.xml"/><Relationship Id="rId1" Type="http://schemas.openxmlformats.org/officeDocument/2006/relationships/vmlDrawing" Target="../drawings/vmlDrawing7.vml"/><Relationship Id="rId2" Type="http://schemas.openxmlformats.org/officeDocument/2006/relationships/tags" Target="../tags/tag201.xml"/><Relationship Id="rId3" Type="http://schemas.openxmlformats.org/officeDocument/2006/relationships/tags" Target="../tags/tag202.xml"/><Relationship Id="rId4" Type="http://schemas.openxmlformats.org/officeDocument/2006/relationships/tags" Target="../tags/tag203.xml"/><Relationship Id="rId5" Type="http://schemas.openxmlformats.org/officeDocument/2006/relationships/tags" Target="../tags/tag204.xml"/><Relationship Id="rId6" Type="http://schemas.openxmlformats.org/officeDocument/2006/relationships/tags" Target="../tags/tag205.xml"/><Relationship Id="rId7" Type="http://schemas.openxmlformats.org/officeDocument/2006/relationships/tags" Target="../tags/tag206.xml"/><Relationship Id="rId8" Type="http://schemas.openxmlformats.org/officeDocument/2006/relationships/tags" Target="../tags/tag207.xml"/><Relationship Id="rId9" Type="http://schemas.openxmlformats.org/officeDocument/2006/relationships/tags" Target="../tags/tag208.xml"/><Relationship Id="rId30" Type="http://schemas.openxmlformats.org/officeDocument/2006/relationships/tags" Target="../tags/tag229.xml"/><Relationship Id="rId31" Type="http://schemas.openxmlformats.org/officeDocument/2006/relationships/tags" Target="../tags/tag230.xml"/><Relationship Id="rId32" Type="http://schemas.openxmlformats.org/officeDocument/2006/relationships/tags" Target="../tags/tag231.xml"/><Relationship Id="rId33" Type="http://schemas.openxmlformats.org/officeDocument/2006/relationships/tags" Target="../tags/tag232.xml"/><Relationship Id="rId34" Type="http://schemas.openxmlformats.org/officeDocument/2006/relationships/tags" Target="../tags/tag233.xml"/><Relationship Id="rId35" Type="http://schemas.openxmlformats.org/officeDocument/2006/relationships/tags" Target="../tags/tag234.xml"/><Relationship Id="rId36" Type="http://schemas.openxmlformats.org/officeDocument/2006/relationships/tags" Target="../tags/tag235.xml"/><Relationship Id="rId37" Type="http://schemas.openxmlformats.org/officeDocument/2006/relationships/tags" Target="../tags/tag236.xml"/><Relationship Id="rId38" Type="http://schemas.openxmlformats.org/officeDocument/2006/relationships/tags" Target="../tags/tag237.xml"/><Relationship Id="rId39" Type="http://schemas.openxmlformats.org/officeDocument/2006/relationships/tags" Target="../tags/tag238.xml"/><Relationship Id="rId70" Type="http://schemas.openxmlformats.org/officeDocument/2006/relationships/image" Target="../media/image32.png"/><Relationship Id="rId71" Type="http://schemas.openxmlformats.org/officeDocument/2006/relationships/oleObject" Target="../embeddings/oleObject17.bin"/><Relationship Id="rId72" Type="http://schemas.openxmlformats.org/officeDocument/2006/relationships/image" Target="../media/image33.emf"/><Relationship Id="rId20" Type="http://schemas.openxmlformats.org/officeDocument/2006/relationships/tags" Target="../tags/tag219.xml"/><Relationship Id="rId21" Type="http://schemas.openxmlformats.org/officeDocument/2006/relationships/tags" Target="../tags/tag220.xml"/><Relationship Id="rId22" Type="http://schemas.openxmlformats.org/officeDocument/2006/relationships/tags" Target="../tags/tag221.xml"/><Relationship Id="rId23" Type="http://schemas.openxmlformats.org/officeDocument/2006/relationships/tags" Target="../tags/tag222.xml"/><Relationship Id="rId24" Type="http://schemas.openxmlformats.org/officeDocument/2006/relationships/tags" Target="../tags/tag223.xml"/><Relationship Id="rId25" Type="http://schemas.openxmlformats.org/officeDocument/2006/relationships/tags" Target="../tags/tag224.xml"/><Relationship Id="rId26" Type="http://schemas.openxmlformats.org/officeDocument/2006/relationships/tags" Target="../tags/tag225.xml"/><Relationship Id="rId27" Type="http://schemas.openxmlformats.org/officeDocument/2006/relationships/tags" Target="../tags/tag226.xml"/><Relationship Id="rId28" Type="http://schemas.openxmlformats.org/officeDocument/2006/relationships/tags" Target="../tags/tag227.xml"/><Relationship Id="rId29" Type="http://schemas.openxmlformats.org/officeDocument/2006/relationships/tags" Target="../tags/tag228.xml"/><Relationship Id="rId60" Type="http://schemas.openxmlformats.org/officeDocument/2006/relationships/tags" Target="../tags/tag259.xml"/><Relationship Id="rId61" Type="http://schemas.openxmlformats.org/officeDocument/2006/relationships/tags" Target="../tags/tag260.xml"/><Relationship Id="rId62" Type="http://schemas.openxmlformats.org/officeDocument/2006/relationships/tags" Target="../tags/tag261.xml"/><Relationship Id="rId10" Type="http://schemas.openxmlformats.org/officeDocument/2006/relationships/tags" Target="../tags/tag209.xml"/><Relationship Id="rId11" Type="http://schemas.openxmlformats.org/officeDocument/2006/relationships/tags" Target="../tags/tag210.xml"/><Relationship Id="rId12" Type="http://schemas.openxmlformats.org/officeDocument/2006/relationships/tags" Target="../tags/tag2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4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3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277.xml"/><Relationship Id="rId14" Type="http://schemas.openxmlformats.org/officeDocument/2006/relationships/tags" Target="../tags/tag278.xml"/><Relationship Id="rId15" Type="http://schemas.openxmlformats.org/officeDocument/2006/relationships/tags" Target="../tags/tag279.xml"/><Relationship Id="rId16" Type="http://schemas.openxmlformats.org/officeDocument/2006/relationships/tags" Target="../tags/tag280.xml"/><Relationship Id="rId17" Type="http://schemas.openxmlformats.org/officeDocument/2006/relationships/tags" Target="../tags/tag281.xml"/><Relationship Id="rId18" Type="http://schemas.openxmlformats.org/officeDocument/2006/relationships/tags" Target="../tags/tag282.xml"/><Relationship Id="rId19" Type="http://schemas.openxmlformats.org/officeDocument/2006/relationships/tags" Target="../tags/tag283.xml"/><Relationship Id="rId63" Type="http://schemas.openxmlformats.org/officeDocument/2006/relationships/tags" Target="../tags/tag327.xml"/><Relationship Id="rId64" Type="http://schemas.openxmlformats.org/officeDocument/2006/relationships/tags" Target="../tags/tag328.xml"/><Relationship Id="rId65" Type="http://schemas.openxmlformats.org/officeDocument/2006/relationships/tags" Target="../tags/tag329.xml"/><Relationship Id="rId66" Type="http://schemas.openxmlformats.org/officeDocument/2006/relationships/tags" Target="../tags/tag330.xml"/><Relationship Id="rId67" Type="http://schemas.openxmlformats.org/officeDocument/2006/relationships/tags" Target="../tags/tag331.xml"/><Relationship Id="rId68" Type="http://schemas.openxmlformats.org/officeDocument/2006/relationships/tags" Target="../tags/tag332.xml"/><Relationship Id="rId69" Type="http://schemas.openxmlformats.org/officeDocument/2006/relationships/tags" Target="../tags/tag333.xml"/><Relationship Id="rId50" Type="http://schemas.openxmlformats.org/officeDocument/2006/relationships/tags" Target="../tags/tag314.xml"/><Relationship Id="rId51" Type="http://schemas.openxmlformats.org/officeDocument/2006/relationships/tags" Target="../tags/tag315.xml"/><Relationship Id="rId52" Type="http://schemas.openxmlformats.org/officeDocument/2006/relationships/tags" Target="../tags/tag316.xml"/><Relationship Id="rId53" Type="http://schemas.openxmlformats.org/officeDocument/2006/relationships/tags" Target="../tags/tag317.xml"/><Relationship Id="rId54" Type="http://schemas.openxmlformats.org/officeDocument/2006/relationships/tags" Target="../tags/tag318.xml"/><Relationship Id="rId55" Type="http://schemas.openxmlformats.org/officeDocument/2006/relationships/tags" Target="../tags/tag319.xml"/><Relationship Id="rId56" Type="http://schemas.openxmlformats.org/officeDocument/2006/relationships/tags" Target="../tags/tag320.xml"/><Relationship Id="rId57" Type="http://schemas.openxmlformats.org/officeDocument/2006/relationships/tags" Target="../tags/tag321.xml"/><Relationship Id="rId58" Type="http://schemas.openxmlformats.org/officeDocument/2006/relationships/tags" Target="../tags/tag322.xml"/><Relationship Id="rId59" Type="http://schemas.openxmlformats.org/officeDocument/2006/relationships/tags" Target="../tags/tag323.xml"/><Relationship Id="rId40" Type="http://schemas.openxmlformats.org/officeDocument/2006/relationships/tags" Target="../tags/tag304.xml"/><Relationship Id="rId41" Type="http://schemas.openxmlformats.org/officeDocument/2006/relationships/tags" Target="../tags/tag305.xml"/><Relationship Id="rId42" Type="http://schemas.openxmlformats.org/officeDocument/2006/relationships/tags" Target="../tags/tag306.xml"/><Relationship Id="rId43" Type="http://schemas.openxmlformats.org/officeDocument/2006/relationships/tags" Target="../tags/tag307.xml"/><Relationship Id="rId44" Type="http://schemas.openxmlformats.org/officeDocument/2006/relationships/tags" Target="../tags/tag308.xml"/><Relationship Id="rId45" Type="http://schemas.openxmlformats.org/officeDocument/2006/relationships/tags" Target="../tags/tag309.xml"/><Relationship Id="rId46" Type="http://schemas.openxmlformats.org/officeDocument/2006/relationships/tags" Target="../tags/tag310.xml"/><Relationship Id="rId47" Type="http://schemas.openxmlformats.org/officeDocument/2006/relationships/tags" Target="../tags/tag311.xml"/><Relationship Id="rId48" Type="http://schemas.openxmlformats.org/officeDocument/2006/relationships/tags" Target="../tags/tag312.xml"/><Relationship Id="rId49" Type="http://schemas.openxmlformats.org/officeDocument/2006/relationships/tags" Target="../tags/tag313.xml"/><Relationship Id="rId1" Type="http://schemas.openxmlformats.org/officeDocument/2006/relationships/vmlDrawing" Target="../drawings/vmlDrawing9.vml"/><Relationship Id="rId2" Type="http://schemas.openxmlformats.org/officeDocument/2006/relationships/tags" Target="../tags/tag266.xml"/><Relationship Id="rId3" Type="http://schemas.openxmlformats.org/officeDocument/2006/relationships/tags" Target="../tags/tag267.xml"/><Relationship Id="rId4" Type="http://schemas.openxmlformats.org/officeDocument/2006/relationships/tags" Target="../tags/tag268.xml"/><Relationship Id="rId5" Type="http://schemas.openxmlformats.org/officeDocument/2006/relationships/tags" Target="../tags/tag269.xml"/><Relationship Id="rId6" Type="http://schemas.openxmlformats.org/officeDocument/2006/relationships/tags" Target="../tags/tag270.xml"/><Relationship Id="rId7" Type="http://schemas.openxmlformats.org/officeDocument/2006/relationships/tags" Target="../tags/tag271.xml"/><Relationship Id="rId8" Type="http://schemas.openxmlformats.org/officeDocument/2006/relationships/tags" Target="../tags/tag272.xml"/><Relationship Id="rId9" Type="http://schemas.openxmlformats.org/officeDocument/2006/relationships/tags" Target="../tags/tag273.xml"/><Relationship Id="rId30" Type="http://schemas.openxmlformats.org/officeDocument/2006/relationships/tags" Target="../tags/tag294.xml"/><Relationship Id="rId31" Type="http://schemas.openxmlformats.org/officeDocument/2006/relationships/tags" Target="../tags/tag295.xml"/><Relationship Id="rId32" Type="http://schemas.openxmlformats.org/officeDocument/2006/relationships/tags" Target="../tags/tag296.xml"/><Relationship Id="rId33" Type="http://schemas.openxmlformats.org/officeDocument/2006/relationships/tags" Target="../tags/tag297.xml"/><Relationship Id="rId34" Type="http://schemas.openxmlformats.org/officeDocument/2006/relationships/tags" Target="../tags/tag298.xml"/><Relationship Id="rId35" Type="http://schemas.openxmlformats.org/officeDocument/2006/relationships/tags" Target="../tags/tag299.xml"/><Relationship Id="rId36" Type="http://schemas.openxmlformats.org/officeDocument/2006/relationships/tags" Target="../tags/tag300.xml"/><Relationship Id="rId37" Type="http://schemas.openxmlformats.org/officeDocument/2006/relationships/tags" Target="../tags/tag301.xml"/><Relationship Id="rId38" Type="http://schemas.openxmlformats.org/officeDocument/2006/relationships/tags" Target="../tags/tag302.xml"/><Relationship Id="rId39" Type="http://schemas.openxmlformats.org/officeDocument/2006/relationships/tags" Target="../tags/tag303.xml"/><Relationship Id="rId70" Type="http://schemas.openxmlformats.org/officeDocument/2006/relationships/tags" Target="../tags/tag334.xml"/><Relationship Id="rId71" Type="http://schemas.openxmlformats.org/officeDocument/2006/relationships/slideLayout" Target="../slideLayouts/slideLayout20.xml"/><Relationship Id="rId72" Type="http://schemas.openxmlformats.org/officeDocument/2006/relationships/notesSlide" Target="../notesSlides/notesSlide12.xml"/><Relationship Id="rId20" Type="http://schemas.openxmlformats.org/officeDocument/2006/relationships/tags" Target="../tags/tag284.xml"/><Relationship Id="rId21" Type="http://schemas.openxmlformats.org/officeDocument/2006/relationships/tags" Target="../tags/tag285.xml"/><Relationship Id="rId22" Type="http://schemas.openxmlformats.org/officeDocument/2006/relationships/tags" Target="../tags/tag286.xml"/><Relationship Id="rId23" Type="http://schemas.openxmlformats.org/officeDocument/2006/relationships/tags" Target="../tags/tag287.xml"/><Relationship Id="rId24" Type="http://schemas.openxmlformats.org/officeDocument/2006/relationships/tags" Target="../tags/tag288.xml"/><Relationship Id="rId25" Type="http://schemas.openxmlformats.org/officeDocument/2006/relationships/tags" Target="../tags/tag289.xml"/><Relationship Id="rId26" Type="http://schemas.openxmlformats.org/officeDocument/2006/relationships/tags" Target="../tags/tag290.xml"/><Relationship Id="rId27" Type="http://schemas.openxmlformats.org/officeDocument/2006/relationships/tags" Target="../tags/tag291.xml"/><Relationship Id="rId28" Type="http://schemas.openxmlformats.org/officeDocument/2006/relationships/tags" Target="../tags/tag292.xml"/><Relationship Id="rId29" Type="http://schemas.openxmlformats.org/officeDocument/2006/relationships/tags" Target="../tags/tag293.xml"/><Relationship Id="rId73" Type="http://schemas.openxmlformats.org/officeDocument/2006/relationships/image" Target="../media/image31.png"/><Relationship Id="rId74" Type="http://schemas.openxmlformats.org/officeDocument/2006/relationships/image" Target="../media/image32.png"/><Relationship Id="rId75" Type="http://schemas.openxmlformats.org/officeDocument/2006/relationships/oleObject" Target="../embeddings/oleObject21.bin"/><Relationship Id="rId76" Type="http://schemas.openxmlformats.org/officeDocument/2006/relationships/image" Target="../media/image33.emf"/><Relationship Id="rId77" Type="http://schemas.openxmlformats.org/officeDocument/2006/relationships/image" Target="../media/image37.png"/><Relationship Id="rId78" Type="http://schemas.openxmlformats.org/officeDocument/2006/relationships/image" Target="../media/image38.png"/><Relationship Id="rId60" Type="http://schemas.openxmlformats.org/officeDocument/2006/relationships/tags" Target="../tags/tag324.xml"/><Relationship Id="rId61" Type="http://schemas.openxmlformats.org/officeDocument/2006/relationships/tags" Target="../tags/tag325.xml"/><Relationship Id="rId62" Type="http://schemas.openxmlformats.org/officeDocument/2006/relationships/tags" Target="../tags/tag326.xml"/><Relationship Id="rId10" Type="http://schemas.openxmlformats.org/officeDocument/2006/relationships/tags" Target="../tags/tag274.xml"/><Relationship Id="rId11" Type="http://schemas.openxmlformats.org/officeDocument/2006/relationships/tags" Target="../tags/tag275.xml"/><Relationship Id="rId12" Type="http://schemas.openxmlformats.org/officeDocument/2006/relationships/tags" Target="../tags/tag2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dhoiem.cs.illinois.edu/courses/vision_spring10/sources/criminisi00.pdf" TargetMode="External"/><Relationship Id="rId5" Type="http://schemas.openxmlformats.org/officeDocument/2006/relationships/hyperlink" Target="http://cis.upenn.edu/~cis580/Spring2015/Lectures/cis580-04-singleview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research.microsoft.com/apps/pubs/default.aspx?id=6726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microsoft.com/apps/pubs/default.aspx?id=6726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hyperlink" Target="http://research.microsoft.com/apps/pubs/default.aspx?id=6726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hoiem.cs.illinois.edu/publications/popup.pdf" TargetMode="External"/><Relationship Id="rId4" Type="http://schemas.openxmlformats.org/officeDocument/2006/relationships/hyperlink" Target="http://dhoiem.cs.illinois.edu/projects/popup/popup_movie_450_250.mp4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hyperlink" Target="https://web.engr.illinois.edu/~dhoiem/publications/hoiem_cvpr06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evinkarsch.com/publications/sa11-lowres.pdf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meo.com/2896254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algn="ctr"/>
            <a:r>
              <a:rPr lang="en-US" dirty="0" smtClean="0"/>
              <a:t>Single-view metrology</a:t>
            </a:r>
          </a:p>
        </p:txBody>
      </p:sp>
      <p:sp>
        <p:nvSpPr>
          <p:cNvPr id="16387" name="Rectangle 8"/>
          <p:cNvSpPr>
            <a:spLocks noChangeArrowheads="1"/>
          </p:cNvSpPr>
          <p:nvPr/>
        </p:nvSpPr>
        <p:spPr bwMode="auto">
          <a:xfrm>
            <a:off x="6019800" y="10668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92175" y="6553200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slides from S. Seitz, D.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6172200"/>
            <a:ext cx="27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Magritte, </a:t>
            </a:r>
            <a:r>
              <a:rPr lang="en-US" sz="1400" i="1" dirty="0" smtClean="0"/>
              <a:t>Personal Values</a:t>
            </a:r>
            <a:r>
              <a:rPr lang="en-US" sz="1400" dirty="0" smtClean="0"/>
              <a:t>, 1952</a:t>
            </a:r>
            <a:endParaRPr lang="en-US" sz="1400" dirty="0"/>
          </a:p>
        </p:txBody>
      </p:sp>
      <p:pic>
        <p:nvPicPr>
          <p:cNvPr id="92162" name="Picture 2" descr="http://uploads7.wikipaintings.org/images/rene-magritte/personal-values-1952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50" y="1024758"/>
            <a:ext cx="6375050" cy="504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from vanishing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Let us align the world coordinate system with three orthogonal vanishing directions in the scene: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Each pair of vanishing points gives us a constraint on the focal length and principal point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168935"/>
              </p:ext>
            </p:extLst>
          </p:nvPr>
        </p:nvGraphicFramePr>
        <p:xfrm>
          <a:off x="609600" y="2073275"/>
          <a:ext cx="413385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2" name="Equation" r:id="rId3" imgW="1866600" imgH="711000" progId="Equation.3">
                  <p:embed/>
                </p:oleObj>
              </mc:Choice>
              <mc:Fallback>
                <p:oleObj name="Equation" r:id="rId3" imgW="186660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073275"/>
                        <a:ext cx="413385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40479"/>
              </p:ext>
            </p:extLst>
          </p:nvPr>
        </p:nvGraphicFramePr>
        <p:xfrm>
          <a:off x="5040313" y="2357438"/>
          <a:ext cx="36306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3" name="Equation" r:id="rId5" imgW="1638000" imgH="457200" progId="Equation.3">
                  <p:embed/>
                </p:oleObj>
              </mc:Choice>
              <mc:Fallback>
                <p:oleObj name="Equation" r:id="rId5" imgW="1638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2357438"/>
                        <a:ext cx="363061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351113"/>
              </p:ext>
            </p:extLst>
          </p:nvPr>
        </p:nvGraphicFramePr>
        <p:xfrm>
          <a:off x="1096963" y="3902075"/>
          <a:ext cx="362743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4" name="Equation" r:id="rId7" imgW="1638000" imgH="253800" progId="Equation.3">
                  <p:embed/>
                </p:oleObj>
              </mc:Choice>
              <mc:Fallback>
                <p:oleObj name="Equation" r:id="rId7" imgW="1638000" imgH="253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3902075"/>
                        <a:ext cx="3627437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4727"/>
              </p:ext>
            </p:extLst>
          </p:nvPr>
        </p:nvGraphicFramePr>
        <p:xfrm>
          <a:off x="1096963" y="4619625"/>
          <a:ext cx="50895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5" name="Equation" r:id="rId9" imgW="2298600" imgH="253800" progId="Equation.3">
                  <p:embed/>
                </p:oleObj>
              </mc:Choice>
              <mc:Fallback>
                <p:oleObj name="Equation" r:id="rId9" imgW="2298600" imgH="253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619625"/>
                        <a:ext cx="50895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09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from vanishing points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990600"/>
            <a:ext cx="85058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1"/>
            <a:ext cx="2620245" cy="211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6199"/>
            <a:ext cx="2686055" cy="211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86200"/>
            <a:ext cx="2696648" cy="208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7600" y="601980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 solve for focal length, principal point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027003"/>
            <a:ext cx="262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Cannot recover focal length, principal point is the third vanishing 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441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from vanishing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3810000"/>
            <a:ext cx="7772400" cy="2362200"/>
          </a:xfrm>
        </p:spPr>
        <p:txBody>
          <a:bodyPr/>
          <a:lstStyle/>
          <a:p>
            <a:r>
              <a:rPr lang="en-US" dirty="0" smtClean="0"/>
              <a:t>Thus, </a:t>
            </a:r>
          </a:p>
          <a:p>
            <a:r>
              <a:rPr lang="en-US" dirty="0" smtClean="0"/>
              <a:t>Get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by using the constraint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864742"/>
              </p:ext>
            </p:extLst>
          </p:nvPr>
        </p:nvGraphicFramePr>
        <p:xfrm>
          <a:off x="706438" y="1143000"/>
          <a:ext cx="36576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06" name="Equation" r:id="rId3" imgW="1650960" imgH="457200" progId="Equation.3">
                  <p:embed/>
                </p:oleObj>
              </mc:Choice>
              <mc:Fallback>
                <p:oleObj name="Equation" r:id="rId3" imgW="165096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143000"/>
                        <a:ext cx="365760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322840"/>
              </p:ext>
            </p:extLst>
          </p:nvPr>
        </p:nvGraphicFramePr>
        <p:xfrm>
          <a:off x="455613" y="2028825"/>
          <a:ext cx="5483225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07" name="Equation" r:id="rId5" imgW="2476500" imgH="736600" progId="Equation.3">
                  <p:embed/>
                </p:oleObj>
              </mc:Choice>
              <mc:Fallback>
                <p:oleObj name="Equation" r:id="rId5" imgW="2476500" imgH="736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2028825"/>
                        <a:ext cx="5483225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131490"/>
              </p:ext>
            </p:extLst>
          </p:nvPr>
        </p:nvGraphicFramePr>
        <p:xfrm>
          <a:off x="1898650" y="3810000"/>
          <a:ext cx="17716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08" name="Equation" r:id="rId7" imgW="799920" imgH="241200" progId="Equation.3">
                  <p:embed/>
                </p:oleObj>
              </mc:Choice>
              <mc:Fallback>
                <p:oleObj name="Equation" r:id="rId7" imgW="79992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810000"/>
                        <a:ext cx="17716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05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838200"/>
          </a:xfrm>
        </p:spPr>
        <p:txBody>
          <a:bodyPr/>
          <a:lstStyle/>
          <a:p>
            <a:r>
              <a:rPr lang="en-US" dirty="0" smtClean="0"/>
              <a:t>Calibration from vanishing points: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Solve for K (focal length, principal point) using three orthogonal vanishing points</a:t>
            </a: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Get rotation </a:t>
            </a:r>
            <a:r>
              <a:rPr lang="en-US" sz="2400" dirty="0"/>
              <a:t>directly from vanishing points </a:t>
            </a:r>
            <a:r>
              <a:rPr lang="en-US" sz="2400" dirty="0" smtClean="0"/>
              <a:t>once calibration matrix is known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Advantages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need </a:t>
            </a:r>
            <a:r>
              <a:rPr lang="en-US" dirty="0" smtClean="0"/>
              <a:t>for calibration chart, 2D-3D correspondences</a:t>
            </a:r>
            <a:endParaRPr lang="en-US" dirty="0"/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Could </a:t>
            </a:r>
            <a:r>
              <a:rPr lang="en-US" dirty="0"/>
              <a:t>be completely automatic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Disadvantages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Only applies to certain kinds of scenes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Inaccuracies in computation of vanishing points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Problems </a:t>
            </a:r>
            <a:r>
              <a:rPr lang="en-US" dirty="0"/>
              <a:t>due to infinite vanishing </a:t>
            </a:r>
            <a:r>
              <a:rPr lang="en-US" dirty="0" smtClean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12517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838200"/>
          </a:xfrm>
        </p:spPr>
        <p:txBody>
          <a:bodyPr/>
          <a:lstStyle/>
          <a:p>
            <a:r>
              <a:rPr lang="en-US" dirty="0" smtClean="0"/>
              <a:t>Making measurements from a single image</a:t>
            </a:r>
            <a:endParaRPr lang="en-US" dirty="0"/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pic>
        <p:nvPicPr>
          <p:cNvPr id="690178" name="Picture 2" descr="File:Ames room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5954" y="1371600"/>
            <a:ext cx="4229805" cy="4191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95400" y="6091535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http://en.wikipedia.org/wiki/Ames_room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358404" name="Line 4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5" name="Line 5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6" name="Line 6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7" name="Line 7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8" name="Line 8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09" name="Line 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0" name="Line 10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1" name="Line 11"/>
            <p:cNvSpPr>
              <a:spLocks noChangeShapeType="1"/>
            </p:cNvSpPr>
            <p:nvPr>
              <p:custDataLst>
                <p:tags r:id="rId71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2" name="Line 12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3" name="Line 13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4" name="Line 14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5" name="Line 15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6" name="Line 16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358418" name="Line 1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19" name="Line 1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0" name="Line 2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1" name="Line 21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2" name="Line 22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3" name="Line 23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4" name="Line 24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5" name="Line 2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6" name="Line 26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7" name="Line 27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8" name="Line 28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29" name="Line 29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30" name="Line 30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58431" name="Rectangle 31"/>
          <p:cNvSpPr>
            <a:spLocks noGrp="1" noChangeArrowheads="1"/>
          </p:cNvSpPr>
          <p:nvPr>
            <p:ph type="title" idx="4294967295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Recall: Measuring </a:t>
            </a:r>
            <a:r>
              <a:rPr lang="en-US" dirty="0"/>
              <a:t>height</a:t>
            </a:r>
          </a:p>
        </p:txBody>
      </p:sp>
      <p:sp>
        <p:nvSpPr>
          <p:cNvPr id="358432" name="Line 3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3343275" y="2695575"/>
            <a:ext cx="2524125" cy="2028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" name="Group 3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867400" y="1219200"/>
            <a:ext cx="685800" cy="3505200"/>
            <a:chOff x="3696" y="768"/>
            <a:chExt cx="432" cy="2208"/>
          </a:xfrm>
        </p:grpSpPr>
        <p:sp>
          <p:nvSpPr>
            <p:cNvPr id="358434" name="Rectangle 34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696" y="768"/>
              <a:ext cx="384" cy="220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3888" y="912"/>
              <a:ext cx="240" cy="1824"/>
              <a:chOff x="3888" y="912"/>
              <a:chExt cx="240" cy="1824"/>
            </a:xfrm>
          </p:grpSpPr>
          <p:sp>
            <p:nvSpPr>
              <p:cNvPr id="358436" name="Text Box 36"/>
              <p:cNvSpPr txBox="1"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888" y="2448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58437" name="Text Box 37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888" y="2064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58438" name="Text Box 38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888" y="1680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58439" name="Text Box 39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888" y="1296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358440" name="Text Box 40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888" y="912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FFFF"/>
                    </a:solidFill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6" name="Group 41"/>
            <p:cNvGrpSpPr>
              <a:grpSpLocks/>
            </p:cNvGrpSpPr>
            <p:nvPr/>
          </p:nvGrpSpPr>
          <p:grpSpPr bwMode="auto">
            <a:xfrm>
              <a:off x="3696" y="864"/>
              <a:ext cx="192" cy="2016"/>
              <a:chOff x="3696" y="864"/>
              <a:chExt cx="192" cy="2016"/>
            </a:xfrm>
          </p:grpSpPr>
          <p:sp>
            <p:nvSpPr>
              <p:cNvPr id="358442" name="Line 42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696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3" name="Line 43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696" y="278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4" name="Line 44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696" y="268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5" name="Line 45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696" y="25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6" name="Line 46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696" y="249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7" name="Line 47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96" y="24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8" name="Line 48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696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49" name="Line 49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696" y="22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0" name="Line 50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696" y="211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1" name="Line 51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696" y="201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2" name="Line 52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696" y="192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3" name="Line 53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696" y="182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4" name="Line 54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696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5" name="Line 55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696" y="16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6" name="Line 56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696" y="153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7" name="Line 57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696" y="144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8" name="Line 58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3696" y="134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59" name="Line 59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696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0" name="Line 60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3696" y="11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1" name="Line 61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696" y="1056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2" name="Line 62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3696" y="9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63" name="Line 6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3696" y="8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464" name="Line 6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343275" y="1428750"/>
            <a:ext cx="2524125" cy="127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65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867400" y="1200150"/>
            <a:ext cx="1752600" cy="457200"/>
            <a:chOff x="3696" y="756"/>
            <a:chExt cx="1104" cy="288"/>
          </a:xfrm>
        </p:grpSpPr>
        <p:sp>
          <p:nvSpPr>
            <p:cNvPr id="358466" name="Line 66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696" y="900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67" name="Text Box 67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272" y="756"/>
              <a:ext cx="528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</a:rPr>
                <a:t>5.3</a:t>
              </a:r>
            </a:p>
          </p:txBody>
        </p:sp>
      </p:grpSp>
      <p:grpSp>
        <p:nvGrpSpPr>
          <p:cNvPr id="8" name="Group 68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57225" y="2686050"/>
            <a:ext cx="6962775" cy="2038350"/>
            <a:chOff x="414" y="1692"/>
            <a:chExt cx="4386" cy="1284"/>
          </a:xfrm>
        </p:grpSpPr>
        <p:sp>
          <p:nvSpPr>
            <p:cNvPr id="358469" name="Line 69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 flipV="1">
              <a:off x="432" y="1704"/>
              <a:ext cx="3264" cy="1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0" name="Line 70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414" y="1692"/>
              <a:ext cx="32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1" name="Line 7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690" y="1884"/>
              <a:ext cx="63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472" name="Text Box 7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72" y="1740"/>
              <a:ext cx="528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400" b="1" smtClean="0">
                  <a:solidFill>
                    <a:srgbClr val="FF0000"/>
                  </a:solidFill>
                  <a:latin typeface="Times New Roman" pitchFamily="18" charset="0"/>
                </a:rPr>
                <a:t>2.8</a:t>
              </a:r>
            </a:p>
          </p:txBody>
        </p:sp>
      </p:grpSp>
      <p:pic>
        <p:nvPicPr>
          <p:cNvPr id="358473" name="Picture 73" descr="turtle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79" cstate="print"/>
          <a:srcRect/>
          <a:stretch>
            <a:fillRect/>
          </a:stretch>
        </p:blipFill>
        <p:spPr bwMode="auto">
          <a:xfrm>
            <a:off x="1752600" y="2784475"/>
            <a:ext cx="1371600" cy="730250"/>
          </a:xfrm>
          <a:prstGeom prst="rect">
            <a:avLst/>
          </a:prstGeom>
          <a:noFill/>
        </p:spPr>
      </p:pic>
      <p:pic>
        <p:nvPicPr>
          <p:cNvPr id="358474" name="Picture 74" descr="j0078717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80" cstate="print"/>
          <a:srcRect/>
          <a:stretch>
            <a:fillRect/>
          </a:stretch>
        </p:blipFill>
        <p:spPr bwMode="auto">
          <a:xfrm>
            <a:off x="4191000" y="2057400"/>
            <a:ext cx="573088" cy="1738313"/>
          </a:xfrm>
          <a:prstGeom prst="rect">
            <a:avLst/>
          </a:prstGeom>
          <a:noFill/>
        </p:spPr>
      </p:pic>
      <p:grpSp>
        <p:nvGrpSpPr>
          <p:cNvPr id="9" name="Group 75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0" y="1901825"/>
            <a:ext cx="9144000" cy="841375"/>
            <a:chOff x="0" y="1198"/>
            <a:chExt cx="5760" cy="530"/>
          </a:xfrm>
        </p:grpSpPr>
        <p:grpSp>
          <p:nvGrpSpPr>
            <p:cNvPr id="10" name="Group 76"/>
            <p:cNvGrpSpPr>
              <a:grpSpLocks/>
            </p:cNvGrpSpPr>
            <p:nvPr/>
          </p:nvGrpSpPr>
          <p:grpSpPr bwMode="auto">
            <a:xfrm>
              <a:off x="0" y="1440"/>
              <a:ext cx="5760" cy="288"/>
              <a:chOff x="0" y="1440"/>
              <a:chExt cx="5760" cy="288"/>
            </a:xfrm>
          </p:grpSpPr>
          <p:sp>
            <p:nvSpPr>
              <p:cNvPr id="358477" name="Line 77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0" y="1696"/>
                <a:ext cx="57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8478" name="Text Box 78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242" y="1440"/>
                <a:ext cx="4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1" smtClean="0">
                    <a:solidFill>
                      <a:srgbClr val="FF0000"/>
                    </a:solidFill>
                    <a:latin typeface="Times New Roman" pitchFamily="18" charset="0"/>
                  </a:rPr>
                  <a:t>3.3</a:t>
                </a:r>
              </a:p>
            </p:txBody>
          </p:sp>
        </p:grpSp>
        <p:grpSp>
          <p:nvGrpSpPr>
            <p:cNvPr id="11" name="Group 79"/>
            <p:cNvGrpSpPr>
              <a:grpSpLocks/>
            </p:cNvGrpSpPr>
            <p:nvPr/>
          </p:nvGrpSpPr>
          <p:grpSpPr bwMode="auto">
            <a:xfrm>
              <a:off x="4383" y="1198"/>
              <a:ext cx="1060" cy="338"/>
              <a:chOff x="4383" y="1198"/>
              <a:chExt cx="1060" cy="338"/>
            </a:xfrm>
          </p:grpSpPr>
          <p:sp>
            <p:nvSpPr>
              <p:cNvPr id="358480" name="Text Box 80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383" y="1198"/>
                <a:ext cx="10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mtClean="0">
                    <a:solidFill>
                      <a:srgbClr val="000000"/>
                    </a:solidFill>
                  </a:rPr>
                  <a:t>Camera height</a:t>
                </a:r>
              </a:p>
            </p:txBody>
          </p:sp>
          <p:sp>
            <p:nvSpPr>
              <p:cNvPr id="358481" name="Line 81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>
                <a:off x="4608" y="139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42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2" grpId="0" animBg="1"/>
      <p:bldP spid="3584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28900" y="1797050"/>
            <a:ext cx="3048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209800" y="1447800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8800" y="2057400"/>
            <a:ext cx="3834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b="1" dirty="0" smtClean="0">
                <a:solidFill>
                  <a:srgbClr val="000000"/>
                </a:solidFill>
                <a:latin typeface="Times New Roman" charset="0"/>
              </a:rPr>
              <a:t>O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197" name="Rectangle 6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Measuring height without a ruler</a:t>
            </a:r>
          </a:p>
        </p:txBody>
      </p:sp>
      <p:sp>
        <p:nvSpPr>
          <p:cNvPr id="8198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8200" name="Group 9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438400" y="2514600"/>
            <a:ext cx="2286000" cy="838200"/>
            <a:chOff x="1536" y="1584"/>
            <a:chExt cx="1440" cy="528"/>
          </a:xfrm>
        </p:grpSpPr>
        <p:sp>
          <p:nvSpPr>
            <p:cNvPr id="8215" name="Line 10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Line 11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7" name="Line 1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1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06863" y="3127375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  <a:latin typeface="Times New Roman" charset="0"/>
              </a:rPr>
              <a:t>ground plane</a:t>
            </a:r>
          </a:p>
        </p:txBody>
      </p:sp>
      <p:sp>
        <p:nvSpPr>
          <p:cNvPr id="8202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3810000" y="1524000"/>
            <a:ext cx="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Oval 1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775075" y="28194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204" name="Oval 1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75075" y="1447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9507" name="Rectangle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450" y="3657600"/>
            <a:ext cx="82359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400">
                <a:solidFill>
                  <a:srgbClr val="000000"/>
                </a:solidFill>
              </a:rPr>
              <a:t>Compute Z from image measurements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Need more than vanishing points to do this</a:t>
            </a:r>
          </a:p>
        </p:txBody>
      </p:sp>
      <p:grpSp>
        <p:nvGrpSpPr>
          <p:cNvPr id="8206" name="Group 20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2209800" y="1447800"/>
            <a:ext cx="1066800" cy="1143000"/>
            <a:chOff x="1392" y="912"/>
            <a:chExt cx="672" cy="720"/>
          </a:xfrm>
        </p:grpSpPr>
        <p:sp>
          <p:nvSpPr>
            <p:cNvPr id="8211" name="Line 21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392" y="110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Line 22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872" y="912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3" name="Line 2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392" y="1440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Line 24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584" y="912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7" name="Line 2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22098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Oval 2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895600" y="1752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209" name="Oval 2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590800" y="22860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210" name="Text Box 2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810000" y="19812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Z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Projective invariant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09600" y="914400"/>
            <a:ext cx="8077200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We need to use a </a:t>
            </a:r>
            <a:r>
              <a:rPr lang="en-US" sz="2400" i="1" dirty="0" smtClean="0"/>
              <a:t>projective invariant</a:t>
            </a:r>
            <a:r>
              <a:rPr lang="en-US" sz="2400" dirty="0"/>
              <a:t>:</a:t>
            </a:r>
            <a:r>
              <a:rPr lang="en-US" sz="2400" dirty="0" smtClean="0"/>
              <a:t> a quantity </a:t>
            </a:r>
            <a:r>
              <a:rPr lang="en-US" sz="2400" dirty="0"/>
              <a:t>that does not change under projective transformations (including perspective projection</a:t>
            </a:r>
            <a:r>
              <a:rPr lang="en-US" sz="2400" dirty="0" smtClean="0"/>
              <a:t>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What are some invariants for similarity, affine transformations?</a:t>
            </a:r>
          </a:p>
        </p:txBody>
      </p:sp>
    </p:spTree>
    <p:extLst>
      <p:ext uri="{BB962C8B-B14F-4D97-AF65-F5344CB8AC3E}">
        <p14:creationId xmlns:p14="http://schemas.microsoft.com/office/powerpoint/2010/main" val="9642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Projective invariant</a:t>
            </a:r>
            <a:endParaRPr lang="en-US" dirty="0" smtClean="0"/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09600" y="914400"/>
            <a:ext cx="8077200" cy="5943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/>
              <a:t>We need to use a </a:t>
            </a:r>
            <a:r>
              <a:rPr lang="en-US" sz="2400" i="1" dirty="0"/>
              <a:t>projective invariant</a:t>
            </a:r>
            <a:r>
              <a:rPr lang="en-US" sz="2400" dirty="0"/>
              <a:t>: a quantity that does not change under projective transformations (including perspective projection)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The </a:t>
            </a:r>
            <a:r>
              <a:rPr lang="en-US" sz="2400" i="1" dirty="0" smtClean="0"/>
              <a:t>cross-ratio </a:t>
            </a:r>
            <a:r>
              <a:rPr lang="en-US" sz="2400" dirty="0" smtClean="0"/>
              <a:t>of four points: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 smtClean="0"/>
          </a:p>
        </p:txBody>
      </p:sp>
      <p:sp>
        <p:nvSpPr>
          <p:cNvPr id="318469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1828800" y="4114800"/>
            <a:ext cx="27432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71" name="Oval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5600" y="5029200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4" name="Text Box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374900" y="5410200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000000"/>
                </a:solidFill>
                <a:latin typeface="Times New Roman" charset="0"/>
              </a:rPr>
              <a:t>P</a:t>
            </a:r>
            <a:r>
              <a:rPr lang="en-US" sz="2400" b="1" baseline="-25000" dirty="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sz="2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5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971800" y="5029200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P</a:t>
            </a:r>
            <a:r>
              <a:rPr lang="en-US" sz="2400" b="1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6" name="Text Box 1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10000" y="4495800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P</a:t>
            </a:r>
            <a:r>
              <a:rPr lang="en-US" sz="2400" b="1" baseline="-25000">
                <a:solidFill>
                  <a:srgbClr val="000000"/>
                </a:solidFill>
                <a:latin typeface="Times New Roman" charset="0"/>
              </a:rPr>
              <a:t>3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7" name="Text Box 1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6713" y="4267200"/>
            <a:ext cx="471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P</a:t>
            </a:r>
            <a:r>
              <a:rPr lang="en-US" sz="2400" b="1" baseline="-25000">
                <a:solidFill>
                  <a:srgbClr val="000000"/>
                </a:solidFill>
                <a:latin typeface="Times New Roman" charset="0"/>
              </a:rPr>
              <a:t>4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318478" name="Object 14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37747539"/>
              </p:ext>
            </p:extLst>
          </p:nvPr>
        </p:nvGraphicFramePr>
        <p:xfrm>
          <a:off x="5105400" y="3200400"/>
          <a:ext cx="2819400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3" name="Equation" r:id="rId21" imgW="1104840" imgH="469800" progId="Equation.3">
                  <p:embed/>
                </p:oleObj>
              </mc:Choice>
              <mc:Fallback>
                <p:oleObj name="Equation" r:id="rId21" imgW="11048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200400"/>
                        <a:ext cx="2819400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 bwMode="auto">
          <a:xfrm>
            <a:off x="1219200" y="2819400"/>
            <a:ext cx="1187450" cy="259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>
            <a:endCxn id="318471" idx="1"/>
          </p:cNvCxnSpPr>
          <p:nvPr/>
        </p:nvCxnSpPr>
        <p:spPr bwMode="auto">
          <a:xfrm>
            <a:off x="1219200" y="2819400"/>
            <a:ext cx="1698718" cy="22321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219200" y="2819400"/>
            <a:ext cx="2590800" cy="17589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219200" y="2819400"/>
            <a:ext cx="2957513" cy="15414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Line 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828800" y="2971800"/>
            <a:ext cx="8382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72" name="Oval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33800" y="4502150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3" name="Oval 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090988" y="4284663"/>
            <a:ext cx="152400" cy="152400"/>
          </a:xfrm>
          <a:prstGeom prst="ellipse">
            <a:avLst/>
          </a:prstGeom>
          <a:solidFill>
            <a:srgbClr val="00FF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" name="Oval 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967752" y="4516437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" name="Oval 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133600" y="4074319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9" name="Oval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30450" y="3562349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" name="Oval 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403475" y="3409949"/>
            <a:ext cx="152400" cy="152400"/>
          </a:xfrm>
          <a:prstGeom prst="ellipse">
            <a:avLst/>
          </a:prstGeom>
          <a:solidFill>
            <a:srgbClr val="00FF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0" name="Oval 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330450" y="53721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343025" y="4051300"/>
            <a:ext cx="3035300" cy="1112838"/>
            <a:chOff x="1536" y="1584"/>
            <a:chExt cx="1440" cy="528"/>
          </a:xfrm>
        </p:grpSpPr>
        <p:sp>
          <p:nvSpPr>
            <p:cNvPr id="10295" name="Line 28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6" name="Line 29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Line 30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051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062038" y="3111500"/>
            <a:ext cx="911225" cy="1719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031875" y="3563938"/>
            <a:ext cx="7938" cy="13128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990600" y="2635250"/>
            <a:ext cx="2173288" cy="1920875"/>
            <a:chOff x="990601" y="2635250"/>
            <a:chExt cx="2173287" cy="1920876"/>
          </a:xfrm>
        </p:grpSpPr>
        <p:sp>
          <p:nvSpPr>
            <p:cNvPr id="10289" name="Line 4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990601" y="353695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Line 5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1039813" y="3544888"/>
              <a:ext cx="2124075" cy="1011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Line 8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V="1">
              <a:off x="1039813" y="2635250"/>
              <a:ext cx="2124075" cy="909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Oval 10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544638" y="3748088"/>
              <a:ext cx="101600" cy="100013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94" name="Oval 12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700213" y="3482975"/>
              <a:ext cx="101600" cy="101600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92" name="Oval 9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927226" y="3073400"/>
              <a:ext cx="101600" cy="1000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320525" name="Oval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89013" y="4784725"/>
            <a:ext cx="101600" cy="100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20528" name="Text Box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8650" y="4560888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v</a:t>
            </a:r>
            <a:r>
              <a:rPr lang="en-US" sz="2000" b="1" baseline="-25000">
                <a:solidFill>
                  <a:srgbClr val="000000"/>
                </a:solidFill>
                <a:latin typeface="Times New Roman" charset="0"/>
              </a:rPr>
              <a:t>Z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238250" y="2816225"/>
            <a:ext cx="841375" cy="1222375"/>
            <a:chOff x="1238250" y="2816225"/>
            <a:chExt cx="841375" cy="1222375"/>
          </a:xfrm>
        </p:grpSpPr>
        <p:sp>
          <p:nvSpPr>
            <p:cNvPr id="10285" name="Line 6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1600199" y="3133269"/>
              <a:ext cx="362173" cy="6767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6" name="Text Box 14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371600" y="3184525"/>
              <a:ext cx="7080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  <a:latin typeface="Times New Roman" charset="0"/>
                </a:rPr>
                <a:t>  r</a:t>
              </a:r>
              <a:endParaRPr lang="en-US" sz="2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87" name="Text Box 7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717675" y="2816225"/>
              <a:ext cx="268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  <a:latin typeface="Times New Roman" charset="0"/>
                </a:rPr>
                <a:t>t</a:t>
              </a:r>
              <a:endParaRPr lang="en-US" sz="2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88" name="Text Box 15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238250" y="3641725"/>
              <a:ext cx="7080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  <a:latin typeface="Times New Roman" charset="0"/>
                </a:rPr>
                <a:t>b</a:t>
              </a:r>
              <a:endParaRPr lang="en-US" sz="20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5" name="Group 7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334000" y="2743200"/>
            <a:ext cx="2284413" cy="1281113"/>
            <a:chOff x="3360" y="1728"/>
            <a:chExt cx="1439" cy="807"/>
          </a:xfrm>
        </p:grpSpPr>
        <p:graphicFrame>
          <p:nvGraphicFramePr>
            <p:cNvPr id="10283" name="Object 18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3511" y="1728"/>
            <a:ext cx="1149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59" name="Equation" r:id="rId52" imgW="927100" imgH="469900" progId="Equation.3">
                    <p:embed/>
                  </p:oleObj>
                </mc:Choice>
                <mc:Fallback>
                  <p:oleObj name="Equation" r:id="rId52" imgW="9271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1728"/>
                          <a:ext cx="1149" cy="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4" name="Text Box 19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360" y="2285"/>
              <a:ext cx="14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</a:rPr>
                <a:t>image cross ratio</a:t>
              </a:r>
            </a:p>
          </p:txBody>
        </p:sp>
      </p:grpSp>
      <p:sp>
        <p:nvSpPr>
          <p:cNvPr id="10250" name="Rectangle 20"/>
          <p:cNvSpPr>
            <a:spLocks noGrp="1" noChangeArrowheads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smtClean="0"/>
              <a:t>Measuring height</a:t>
            </a:r>
          </a:p>
        </p:txBody>
      </p:sp>
      <p:sp>
        <p:nvSpPr>
          <p:cNvPr id="10251" name="Text Box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48000" y="4556125"/>
            <a:ext cx="2058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B </a:t>
            </a:r>
            <a:r>
              <a:rPr lang="en-US" sz="1600">
                <a:solidFill>
                  <a:srgbClr val="000000"/>
                </a:solidFill>
              </a:rPr>
              <a:t> (bottom of object)</a:t>
            </a:r>
          </a:p>
        </p:txBody>
      </p:sp>
      <p:sp>
        <p:nvSpPr>
          <p:cNvPr id="10252" name="Text Box 2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13100" y="2362200"/>
            <a:ext cx="1725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T  </a:t>
            </a:r>
            <a:r>
              <a:rPr lang="en-US" sz="1600">
                <a:solidFill>
                  <a:srgbClr val="000000"/>
                </a:solidFill>
              </a:rPr>
              <a:t>(top of object)</a:t>
            </a:r>
          </a:p>
        </p:txBody>
      </p:sp>
      <p:sp>
        <p:nvSpPr>
          <p:cNvPr id="10253" name="Text Box 2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94050" y="3184525"/>
            <a:ext cx="1987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R  </a:t>
            </a:r>
            <a:r>
              <a:rPr lang="en-US" sz="1600">
                <a:solidFill>
                  <a:srgbClr val="000000"/>
                </a:solidFill>
              </a:rPr>
              <a:t>(reference point)</a:t>
            </a:r>
          </a:p>
        </p:txBody>
      </p:sp>
      <p:sp>
        <p:nvSpPr>
          <p:cNvPr id="10254" name="Line 2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3163888" y="1649413"/>
            <a:ext cx="0" cy="283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Line 2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1343025" y="4051300"/>
            <a:ext cx="1112838" cy="11128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Text Box 3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28800" y="5162550"/>
            <a:ext cx="166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ground plane</a:t>
            </a:r>
          </a:p>
        </p:txBody>
      </p:sp>
      <p:sp>
        <p:nvSpPr>
          <p:cNvPr id="10257" name="Line 32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971800" y="2667000"/>
            <a:ext cx="0" cy="1889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3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92450" y="4456113"/>
            <a:ext cx="147638" cy="147637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59" name="Oval 3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092450" y="2597150"/>
            <a:ext cx="147638" cy="1476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60" name="Text Box 4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90800" y="356552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H</a:t>
            </a:r>
          </a:p>
        </p:txBody>
      </p:sp>
      <p:sp>
        <p:nvSpPr>
          <p:cNvPr id="10261" name="Oval 4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084513" y="3467100"/>
            <a:ext cx="147637" cy="14763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6" name="Group 58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533400" y="2635250"/>
            <a:ext cx="1922463" cy="1517650"/>
            <a:chOff x="336" y="1660"/>
            <a:chExt cx="1211" cy="956"/>
          </a:xfrm>
        </p:grpSpPr>
        <p:sp>
          <p:nvSpPr>
            <p:cNvPr id="10275" name="Text Box 25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36" y="2170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  <a:latin typeface="Times New Roman" charset="0"/>
                </a:rPr>
                <a:t>C</a:t>
              </a:r>
              <a:endParaRPr lang="en-US" sz="2000">
                <a:solidFill>
                  <a:srgbClr val="000000"/>
                </a:solidFill>
                <a:latin typeface="Times New Roman" charset="0"/>
              </a:endParaRPr>
            </a:p>
          </p:txBody>
        </p:sp>
        <p:grpSp>
          <p:nvGrpSpPr>
            <p:cNvPr id="10276" name="Group 53"/>
            <p:cNvGrpSpPr>
              <a:grpSpLocks/>
            </p:cNvGrpSpPr>
            <p:nvPr/>
          </p:nvGrpSpPr>
          <p:grpSpPr bwMode="auto">
            <a:xfrm>
              <a:off x="603" y="1660"/>
              <a:ext cx="944" cy="956"/>
              <a:chOff x="603" y="1660"/>
              <a:chExt cx="944" cy="956"/>
            </a:xfrm>
          </p:grpSpPr>
          <p:grpSp>
            <p:nvGrpSpPr>
              <p:cNvPr id="10277" name="Group 35"/>
              <p:cNvGrpSpPr>
                <a:grpSpLocks/>
              </p:cNvGrpSpPr>
              <p:nvPr/>
            </p:nvGrpSpPr>
            <p:grpSpPr bwMode="auto">
              <a:xfrm>
                <a:off x="655" y="1660"/>
                <a:ext cx="892" cy="956"/>
                <a:chOff x="1392" y="912"/>
                <a:chExt cx="672" cy="720"/>
              </a:xfrm>
            </p:grpSpPr>
            <p:sp>
              <p:nvSpPr>
                <p:cNvPr id="10279" name="Line 36"/>
                <p:cNvSpPr>
                  <a:spLocks noChangeShapeType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 flipH="1">
                  <a:off x="1392" y="1104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0" name="Line 37"/>
                <p:cNvSpPr>
                  <a:spLocks noChangeShapeType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 flipH="1">
                  <a:off x="1872" y="912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1" name="Line 38"/>
                <p:cNvSpPr>
                  <a:spLocks noChangeShapeType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 flipV="1">
                  <a:off x="1392" y="1440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2" name="Line 39"/>
                <p:cNvSpPr>
                  <a:spLocks noChangeShapeType="1"/>
                </p:cNvSpPr>
                <p:nvPr>
                  <p:custDataLst>
                    <p:tags r:id="rId34"/>
                  </p:custDataLst>
                </p:nvPr>
              </p:nvSpPr>
              <p:spPr bwMode="auto">
                <a:xfrm flipV="1">
                  <a:off x="1584" y="912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278" name="Oval 48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603" y="2197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4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grpSp>
        <p:nvGrpSpPr>
          <p:cNvPr id="9" name="Group 77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5348288" y="1219200"/>
            <a:ext cx="2271712" cy="1295400"/>
            <a:chOff x="3369" y="768"/>
            <a:chExt cx="1431" cy="816"/>
          </a:xfrm>
        </p:grpSpPr>
        <p:graphicFrame>
          <p:nvGraphicFramePr>
            <p:cNvPr id="10273" name="Object 50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3448" y="768"/>
            <a:ext cx="1213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60" name="Equation" r:id="rId54" imgW="977900" imgH="469900" progId="Equation.3">
                    <p:embed/>
                  </p:oleObj>
                </mc:Choice>
                <mc:Fallback>
                  <p:oleObj name="Equation" r:id="rId54" imgW="9779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768"/>
                          <a:ext cx="1213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4" name="Text Box 51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369" y="1334"/>
              <a:ext cx="14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000000"/>
                  </a:solidFill>
                </a:rPr>
                <a:t>scene cross ratio</a:t>
              </a:r>
            </a:p>
          </p:txBody>
        </p:sp>
      </p:grpSp>
      <p:sp>
        <p:nvSpPr>
          <p:cNvPr id="10264" name="Text Box 5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971800" y="1163638"/>
            <a:ext cx="40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400" b="1">
                <a:solidFill>
                  <a:srgbClr val="000000"/>
                </a:solidFill>
                <a:latin typeface="Times New Roman" charset="0"/>
                <a:sym typeface="Symbol" charset="2"/>
              </a:rPr>
              <a:t>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320582" name="Object 70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7543800" y="1306513"/>
          <a:ext cx="6508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1" name="Equation" r:id="rId56" imgW="330057" imgH="393529" progId="Equation.3">
                  <p:embed/>
                </p:oleObj>
              </mc:Choice>
              <mc:Fallback>
                <p:oleObj name="Equation" r:id="rId56" imgW="33005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06513"/>
                        <a:ext cx="650875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83" name="Object 71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7578725" y="2830513"/>
          <a:ext cx="6508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2" name="Equation" r:id="rId58" imgW="330057" imgH="393529" progId="Equation.3">
                  <p:embed/>
                </p:oleObj>
              </mc:Choice>
              <mc:Fallback>
                <p:oleObj name="Equation" r:id="rId58" imgW="33005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725" y="2830513"/>
                        <a:ext cx="650875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1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3352800" y="3581400"/>
            <a:ext cx="0" cy="981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Text Box 8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52800" y="37338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8335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8" grpId="0" animBg="1"/>
      <p:bldP spid="320523" grpId="0" animBg="1"/>
      <p:bldP spid="320525" grpId="0" animBg="1"/>
      <p:bldP spid="3205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ig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96795" y="4741862"/>
            <a:ext cx="2875805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 descr="fig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2454" y="3103996"/>
            <a:ext cx="2460746" cy="14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fig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3048000"/>
            <a:ext cx="2514600" cy="15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 descr="fig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90964" y="4651838"/>
            <a:ext cx="2896239" cy="197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Single-view modeling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396324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6120824"/>
            <a:ext cx="4038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A. </a:t>
            </a:r>
            <a:r>
              <a:rPr lang="en-US" sz="1600" dirty="0" err="1" smtClean="0"/>
              <a:t>Criminisi</a:t>
            </a:r>
            <a:r>
              <a:rPr lang="en-US" sz="1600" dirty="0" smtClean="0"/>
              <a:t>, I. Reid, and A. </a:t>
            </a:r>
            <a:r>
              <a:rPr lang="en-US" sz="1600" dirty="0" err="1" smtClean="0"/>
              <a:t>Zisserman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8"/>
              </a:rPr>
              <a:t>Single View Metrology</a:t>
            </a:r>
            <a:r>
              <a:rPr lang="en-US" sz="1600" dirty="0" smtClean="0"/>
              <a:t>, IJCV 2000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32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3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7188" name="Line 4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Line 5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Line 6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Line 7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8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Line 9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Line 10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Line 11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1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Line 13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Line 14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Line 15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16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1" name="Group 1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7175" name="Line 1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Line 1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" name="Line 2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" name="Line 21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Line 2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23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24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25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Line 26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Line 27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Line 28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29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30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Rectangle 31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Measuring height without a ruler</a:t>
            </a:r>
          </a:p>
        </p:txBody>
      </p:sp>
      <p:pic>
        <p:nvPicPr>
          <p:cNvPr id="7173" name="Picture 92" descr="colum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8" descr="Picture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14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057400" y="1828800"/>
            <a:ext cx="3810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67" name="Line 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11268" name="Group 3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11324" name="Line 4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5" name="Line 5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6" name="Line 6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7" name="Line 7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8" name="Line 8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9" name="Line 9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0" name="Line 10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1" name="Line 11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2" name="Line 12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3" name="Line 13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4" name="Line 14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5" name="Line 15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6" name="Line 16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269" name="Group 1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11311" name="Line 1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2" name="Line 19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3" name="Line 20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4" name="Line 21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5" name="Line 22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6" name="Line 23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7" name="Line 24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8" name="Line 2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9" name="Line 2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0" name="Line 2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1" name="Line 2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2" name="Line 2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3" name="Line 3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pic>
        <p:nvPicPr>
          <p:cNvPr id="11271" name="Picture 92" descr="column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9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43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273" name="Picture 98" descr="Picture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9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6629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5" name="Text Box 10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6294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1276" name="Line 10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419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7" name="Text Box 10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196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9900"/>
                </a:solidFill>
              </a:rPr>
              <a:t>H</a:t>
            </a:r>
          </a:p>
        </p:txBody>
      </p:sp>
      <p:sp>
        <p:nvSpPr>
          <p:cNvPr id="11278" name="Line 1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019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9" name="Text Box 1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96000" y="1524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1280" name="Text Box 1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6096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r</a:t>
            </a:r>
            <a:endParaRPr 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1281" name="Text Box 1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48400" y="46482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b</a:t>
            </a:r>
            <a:endParaRPr lang="en-US" sz="2800" b="1" baseline="-25000">
              <a:solidFill>
                <a:srgbClr val="FF0000"/>
              </a:solidFill>
            </a:endParaRPr>
          </a:p>
        </p:txBody>
      </p:sp>
      <p:grpSp>
        <p:nvGrpSpPr>
          <p:cNvPr id="4" name="Group 12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143000" y="1828800"/>
            <a:ext cx="5562600" cy="914400"/>
            <a:chOff x="720" y="1152"/>
            <a:chExt cx="3504" cy="576"/>
          </a:xfrm>
        </p:grpSpPr>
        <p:sp>
          <p:nvSpPr>
            <p:cNvPr id="11308" name="Line 112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9" name="Oval 114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310" name="Text Box 121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88" y="115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0000"/>
                  </a:solidFill>
                </a:rPr>
                <a:t>t</a:t>
              </a:r>
              <a:endParaRPr lang="en-US" sz="2800" b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13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875" y="4811713"/>
            <a:ext cx="3032125" cy="1512887"/>
            <a:chOff x="490" y="3031"/>
            <a:chExt cx="1910" cy="953"/>
          </a:xfrm>
        </p:grpSpPr>
        <p:graphicFrame>
          <p:nvGraphicFramePr>
            <p:cNvPr id="11306" name="Object 123"/>
            <p:cNvGraphicFramePr>
              <a:graphicFrameLocks noChangeAspect="1"/>
            </p:cNvGraphicFramePr>
            <p:nvPr>
              <p:custDataLst>
                <p:tags r:id="rId36"/>
              </p:custDataLst>
            </p:nvPr>
          </p:nvGraphicFramePr>
          <p:xfrm>
            <a:off x="490" y="3031"/>
            <a:ext cx="1910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75" name="Equation" r:id="rId71" imgW="23644844" imgH="9014544" progId="Equation.3">
                    <p:embed/>
                  </p:oleObj>
                </mc:Choice>
                <mc:Fallback>
                  <p:oleObj name="Equation" r:id="rId71" imgW="23644844" imgH="901454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3031"/>
                          <a:ext cx="1910" cy="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7" name="Text Box 124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721" y="3734"/>
              <a:ext cx="14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2000" b="1">
                  <a:solidFill>
                    <a:srgbClr val="000000"/>
                  </a:solidFill>
                </a:rPr>
                <a:t>image cross ratio</a:t>
              </a:r>
            </a:p>
          </p:txBody>
        </p:sp>
      </p:grpSp>
      <p:grpSp>
        <p:nvGrpSpPr>
          <p:cNvPr id="6" name="Group 13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239000" y="2057400"/>
            <a:ext cx="457200" cy="2743200"/>
            <a:chOff x="4560" y="1296"/>
            <a:chExt cx="288" cy="1728"/>
          </a:xfrm>
        </p:grpSpPr>
        <p:sp>
          <p:nvSpPr>
            <p:cNvPr id="11304" name="Line 126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560" y="1296"/>
              <a:ext cx="0" cy="1728"/>
            </a:xfrm>
            <a:prstGeom prst="line">
              <a:avLst/>
            </a:prstGeom>
            <a:noFill/>
            <a:ln w="635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5" name="Text Box 127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560" y="1680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9900"/>
                  </a:solidFill>
                </a:rPr>
                <a:t>H</a:t>
              </a:r>
            </a:p>
          </p:txBody>
        </p:sp>
      </p:grpSp>
      <p:sp>
        <p:nvSpPr>
          <p:cNvPr id="11285" name="Oval 11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86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86" name="Text Box 13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86200" y="39004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b</a:t>
            </a:r>
            <a:r>
              <a:rPr 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87" name="Text Box 13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10000" y="17526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t</a:t>
            </a:r>
            <a:r>
              <a:rPr 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grpSp>
        <p:nvGrpSpPr>
          <p:cNvPr id="7" name="Group 141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1100138" y="2224088"/>
            <a:ext cx="4919662" cy="2500312"/>
            <a:chOff x="693" y="1401"/>
            <a:chExt cx="3099" cy="1575"/>
          </a:xfrm>
        </p:grpSpPr>
        <p:grpSp>
          <p:nvGrpSpPr>
            <p:cNvPr id="11300" name="Group 130"/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11302" name="Line 109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en-US" sz="180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1303" name="Oval 115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11301" name="Text Box 135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720" y="1401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0000"/>
                  </a:solidFill>
                </a:rPr>
                <a:t>v</a:t>
              </a:r>
              <a:endParaRPr lang="en-US" sz="2800"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11289" name="Oval 13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153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0" name="Oval 13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62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1" name="Text Box 1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10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292" name="Text Box 1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1534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1293" name="Oval 11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886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4" name="Oval 97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943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5" name="Text Box 14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35000" y="1431925"/>
            <a:ext cx="2797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</a:rPr>
              <a:t>vanishing line (horizon)</a:t>
            </a:r>
          </a:p>
        </p:txBody>
      </p:sp>
    </p:spTree>
    <p:extLst>
      <p:ext uri="{BB962C8B-B14F-4D97-AF65-F5344CB8AC3E}">
        <p14:creationId xmlns:p14="http://schemas.microsoft.com/office/powerpoint/2010/main" val="3699674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 smtClean="0"/>
              <a:t>2D lines in homogeneous coordinates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dirty="0" smtClean="0"/>
              <a:t>Line equation: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ax + by + 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dirty="0" smtClean="0"/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dirty="0"/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dirty="0" smtClean="0"/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dirty="0" smtClean="0"/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dirty="0"/>
          </a:p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dirty="0" smtClean="0"/>
              <a:t>Line passing through two points:</a:t>
            </a:r>
            <a:endParaRPr lang="en-US" dirty="0"/>
          </a:p>
          <a:p>
            <a:pPr marL="0" indent="0" eaLnBrk="1" hangingPunct="1"/>
            <a:endParaRPr lang="en-US" dirty="0" smtClean="0"/>
          </a:p>
          <a:p>
            <a:pPr marL="457200" indent="-457200" eaLnBrk="1" hangingPunct="1">
              <a:buFont typeface="Arial" pitchFamily="34" charset="0"/>
              <a:buChar char="•"/>
            </a:pPr>
            <a:r>
              <a:rPr lang="en-US" dirty="0" smtClean="0"/>
              <a:t>Intersection of two lines:</a:t>
            </a:r>
          </a:p>
          <a:p>
            <a:pPr marL="857250" lvl="1" indent="-457200" eaLnBrk="1" hangingPunct="1">
              <a:buFont typeface="Arial" pitchFamily="34" charset="0"/>
              <a:buChar char="•"/>
            </a:pPr>
            <a:r>
              <a:rPr lang="en-US" sz="2400" dirty="0" smtClean="0"/>
              <a:t>What is the intersection of two parallel lines?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440189"/>
              </p:ext>
            </p:extLst>
          </p:nvPr>
        </p:nvGraphicFramePr>
        <p:xfrm>
          <a:off x="1963738" y="1643063"/>
          <a:ext cx="4779962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52" name="Equation" r:id="rId3" imgW="2082600" imgH="711000" progId="Equation.3">
                  <p:embed/>
                </p:oleObj>
              </mc:Choice>
              <mc:Fallback>
                <p:oleObj name="Equation" r:id="rId3" imgW="2082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1643063"/>
                        <a:ext cx="4779962" cy="163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351206"/>
              </p:ext>
            </p:extLst>
          </p:nvPr>
        </p:nvGraphicFramePr>
        <p:xfrm>
          <a:off x="6553200" y="4038600"/>
          <a:ext cx="14287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53" name="Equation" r:id="rId5" imgW="622080" imgH="215640" progId="Equation.3">
                  <p:embed/>
                </p:oleObj>
              </mc:Choice>
              <mc:Fallback>
                <p:oleObj name="Equation" r:id="rId5" imgW="6220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038600"/>
                        <a:ext cx="14287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044083"/>
              </p:ext>
            </p:extLst>
          </p:nvPr>
        </p:nvGraphicFramePr>
        <p:xfrm>
          <a:off x="5181600" y="5029200"/>
          <a:ext cx="13716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54" name="Equation" r:id="rId7" imgW="596880" imgH="215640" progId="Equation.3">
                  <p:embed/>
                </p:oleObj>
              </mc:Choice>
              <mc:Fallback>
                <p:oleObj name="Equation" r:id="rId7" imgW="59688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029200"/>
                        <a:ext cx="13716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4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14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057400" y="1828800"/>
            <a:ext cx="3810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67" name="Line 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11268" name="Group 3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11324" name="Line 4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5" name="Line 5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6" name="Line 6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7" name="Line 7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8" name="Line 8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9" name="Line 9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0" name="Line 10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1" name="Line 11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2" name="Line 12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3" name="Line 13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4" name="Line 14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5" name="Line 15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6" name="Line 16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269" name="Group 1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11311" name="Line 1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2" name="Line 19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3" name="Line 2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4" name="Line 21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5" name="Line 22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6" name="Line 23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7" name="Line 24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8" name="Line 25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9" name="Line 26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0" name="Line 27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1" name="Line 28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2" name="Line 29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3" name="Line 30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pic>
        <p:nvPicPr>
          <p:cNvPr id="11271" name="Picture 92" descr="column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9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43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273" name="Picture 98" descr="Picture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9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6629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5" name="Text Box 10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6294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1276" name="Line 10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419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7" name="Text Box 10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196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9900"/>
                </a:solidFill>
              </a:rPr>
              <a:t>H</a:t>
            </a:r>
          </a:p>
        </p:txBody>
      </p:sp>
      <p:sp>
        <p:nvSpPr>
          <p:cNvPr id="11278" name="Line 1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019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279" name="Text Box 1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96000" y="1524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1280" name="Text Box 1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96000" y="6096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r</a:t>
            </a:r>
            <a:endParaRPr lang="en-US" sz="2800" b="1" baseline="-25000">
              <a:solidFill>
                <a:srgbClr val="FF0000"/>
              </a:solidFill>
            </a:endParaRPr>
          </a:p>
        </p:txBody>
      </p:sp>
      <p:sp>
        <p:nvSpPr>
          <p:cNvPr id="11281" name="Text Box 1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48400" y="46482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b</a:t>
            </a:r>
            <a:endParaRPr lang="en-US" sz="2800" b="1" baseline="-25000">
              <a:solidFill>
                <a:srgbClr val="FF0000"/>
              </a:solidFill>
            </a:endParaRPr>
          </a:p>
        </p:txBody>
      </p:sp>
      <p:grpSp>
        <p:nvGrpSpPr>
          <p:cNvPr id="4" name="Group 129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143000" y="1828800"/>
            <a:ext cx="5562600" cy="914400"/>
            <a:chOff x="720" y="1152"/>
            <a:chExt cx="3504" cy="576"/>
          </a:xfrm>
        </p:grpSpPr>
        <p:sp>
          <p:nvSpPr>
            <p:cNvPr id="11308" name="Line 11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9" name="Oval 114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310" name="Text Box 121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88" y="115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0000"/>
                  </a:solidFill>
                </a:rPr>
                <a:t>t</a:t>
              </a:r>
              <a:endParaRPr lang="en-US" sz="2800" b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13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875" y="4811713"/>
            <a:ext cx="3032125" cy="1512887"/>
            <a:chOff x="490" y="3031"/>
            <a:chExt cx="1910" cy="953"/>
          </a:xfrm>
        </p:grpSpPr>
        <p:graphicFrame>
          <p:nvGraphicFramePr>
            <p:cNvPr id="11306" name="Object 123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490" y="3031"/>
            <a:ext cx="1910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121" name="Equation" r:id="rId75" imgW="23644844" imgH="9014544" progId="Equation.3">
                    <p:embed/>
                  </p:oleObj>
                </mc:Choice>
                <mc:Fallback>
                  <p:oleObj name="Equation" r:id="rId75" imgW="23644844" imgH="901454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3031"/>
                          <a:ext cx="1910" cy="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7" name="Text Box 124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21" y="3734"/>
              <a:ext cx="14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2000" b="1">
                  <a:solidFill>
                    <a:srgbClr val="000000"/>
                  </a:solidFill>
                </a:rPr>
                <a:t>image cross ratio</a:t>
              </a:r>
            </a:p>
          </p:txBody>
        </p:sp>
      </p:grpSp>
      <p:grpSp>
        <p:nvGrpSpPr>
          <p:cNvPr id="6" name="Group 13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239000" y="2057400"/>
            <a:ext cx="457200" cy="2743200"/>
            <a:chOff x="4560" y="1296"/>
            <a:chExt cx="288" cy="1728"/>
          </a:xfrm>
        </p:grpSpPr>
        <p:sp>
          <p:nvSpPr>
            <p:cNvPr id="11304" name="Line 126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4560" y="1296"/>
              <a:ext cx="0" cy="1728"/>
            </a:xfrm>
            <a:prstGeom prst="line">
              <a:avLst/>
            </a:prstGeom>
            <a:noFill/>
            <a:ln w="635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5" name="Text Box 127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560" y="1680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9900"/>
                  </a:solidFill>
                </a:rPr>
                <a:t>H</a:t>
              </a:r>
            </a:p>
          </p:txBody>
        </p:sp>
      </p:grpSp>
      <p:sp>
        <p:nvSpPr>
          <p:cNvPr id="11285" name="Oval 11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886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86" name="Text Box 13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86200" y="39004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b</a:t>
            </a:r>
            <a:r>
              <a:rPr 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87" name="Text Box 13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10000" y="17526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t</a:t>
            </a:r>
            <a:r>
              <a:rPr 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grpSp>
        <p:nvGrpSpPr>
          <p:cNvPr id="7" name="Group 141"/>
          <p:cNvGrpSpPr>
            <a:grpSpLocks/>
          </p:cNvGrpSpPr>
          <p:nvPr>
            <p:custDataLst>
              <p:tags r:id="rId23"/>
            </p:custDataLst>
          </p:nvPr>
        </p:nvGrpSpPr>
        <p:grpSpPr bwMode="auto">
          <a:xfrm>
            <a:off x="1100138" y="2224088"/>
            <a:ext cx="4919662" cy="2500312"/>
            <a:chOff x="693" y="1401"/>
            <a:chExt cx="3099" cy="1575"/>
          </a:xfrm>
        </p:grpSpPr>
        <p:grpSp>
          <p:nvGrpSpPr>
            <p:cNvPr id="11300" name="Group 130"/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11302" name="Line 109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en-US" sz="180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1303" name="Oval 115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11301" name="Text Box 135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20" y="1401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0000"/>
                  </a:solidFill>
                </a:rPr>
                <a:t>v</a:t>
              </a:r>
              <a:endParaRPr lang="en-US" sz="2800"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11289" name="Oval 13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153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0" name="Oval 138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62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1" name="Text Box 13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10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292" name="Text Box 140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1534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FF0000"/>
                </a:solidFill>
              </a:rPr>
              <a:t>v</a:t>
            </a:r>
            <a:r>
              <a:rPr lang="en-US" sz="2800" b="1" baseline="-2500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1293" name="Oval 11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886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4" name="Oval 97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943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5" name="Text Box 14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35000" y="1431925"/>
            <a:ext cx="2797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</a:rPr>
              <a:t>vanishing line (horizon)</a:t>
            </a:r>
          </a:p>
        </p:txBody>
      </p:sp>
      <p:pic>
        <p:nvPicPr>
          <p:cNvPr id="343190" name="Picture 150" descr="Edittex"/>
          <p:cNvPicPr>
            <a:picLocks noChangeAspect="1" noChangeArrowheads="1"/>
          </p:cNvPicPr>
          <p:nvPr>
            <p:custDataLst>
              <p:tags r:id="rId31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905000"/>
            <a:ext cx="3208338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191" name="Picture 151" descr="Edittex"/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524000"/>
            <a:ext cx="28670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3192" name="Oval 152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066800" y="2257425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3193" name="Oval 153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096000" y="1871663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133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192" grpId="0" animBg="1"/>
      <p:bldP spid="3431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 descr="Screen Shot 2018-03-07 at 10.0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23"/>
          <a:stretch/>
        </p:blipFill>
        <p:spPr>
          <a:xfrm>
            <a:off x="51919" y="1143000"/>
            <a:ext cx="3540123" cy="4114800"/>
          </a:xfrm>
          <a:prstGeom prst="rect">
            <a:avLst/>
          </a:prstGeom>
        </p:spPr>
      </p:pic>
      <p:pic>
        <p:nvPicPr>
          <p:cNvPr id="5" name="Picture 4" descr="Screen Shot 2018-03-07 at 10.0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5" y="1219200"/>
            <a:ext cx="5599215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6096000"/>
            <a:ext cx="899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A. </a:t>
            </a:r>
            <a:r>
              <a:rPr lang="en-US" sz="1600" dirty="0" err="1" smtClean="0"/>
              <a:t>Criminisi</a:t>
            </a:r>
            <a:r>
              <a:rPr lang="en-US" sz="1600" dirty="0" smtClean="0"/>
              <a:t>, I. Reid, and A. </a:t>
            </a:r>
            <a:r>
              <a:rPr lang="en-US" sz="1600" dirty="0" err="1" smtClean="0"/>
              <a:t>Zisserman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4"/>
              </a:rPr>
              <a:t>Single View Metrology</a:t>
            </a:r>
            <a:r>
              <a:rPr lang="en-US" sz="1600" dirty="0" smtClean="0"/>
              <a:t>, IJCV 2000</a:t>
            </a:r>
          </a:p>
          <a:p>
            <a:pPr algn="ctr"/>
            <a:r>
              <a:rPr lang="en-US" sz="1600" dirty="0" smtClean="0"/>
              <a:t> Figure from </a:t>
            </a:r>
            <a:r>
              <a:rPr lang="en-US" sz="1600" dirty="0" smtClean="0">
                <a:hlinkClick r:id="rId5"/>
              </a:rPr>
              <a:t>UPenn CIS580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548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Are the heights of the two groups of people consistent with one another?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Measure heights using Christ as reference</a:t>
            </a:r>
            <a:endParaRPr lang="en-US" dirty="0"/>
          </a:p>
        </p:txBody>
      </p:sp>
      <p:pic>
        <p:nvPicPr>
          <p:cNvPr id="8" name="Picture 7" descr="Screen Shot 2018-03-07 at 10.20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3334"/>
            <a:ext cx="9144000" cy="3189266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8252" y="5486400"/>
            <a:ext cx="4265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err="1"/>
              <a:t>Piero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</a:t>
            </a:r>
            <a:r>
              <a:rPr lang="en-US" sz="1800" dirty="0" smtClean="0"/>
              <a:t>Francesca</a:t>
            </a:r>
            <a:r>
              <a:rPr lang="en-US" sz="1800" i="1" dirty="0" smtClean="0"/>
              <a:t>, Flagellation</a:t>
            </a:r>
            <a:r>
              <a:rPr lang="en-US" sz="1800" i="1" dirty="0"/>
              <a:t>, </a:t>
            </a:r>
            <a:r>
              <a:rPr lang="en-US" sz="1800" dirty="0" smtClean="0"/>
              <a:t>ca. 1455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6043136"/>
            <a:ext cx="868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</a:t>
            </a:r>
            <a:r>
              <a:rPr lang="en-US" sz="1400" dirty="0" smtClean="0"/>
              <a:t>M. </a:t>
            </a:r>
            <a:r>
              <a:rPr lang="en-US" sz="1400" dirty="0"/>
              <a:t>Kemp, and </a:t>
            </a:r>
            <a:r>
              <a:rPr lang="en-US" sz="1400" dirty="0" smtClean="0"/>
              <a:t>A. </a:t>
            </a:r>
            <a:r>
              <a:rPr lang="en-US" sz="1400" dirty="0" err="1" smtClean="0"/>
              <a:t>Zisserman,</a:t>
            </a:r>
            <a:r>
              <a:rPr lang="en-US" sz="1400" dirty="0" err="1" smtClean="0">
                <a:hlinkClick r:id="rId3"/>
              </a:rPr>
              <a:t>Bringing</a:t>
            </a:r>
            <a:r>
              <a:rPr lang="en-US" sz="1400" dirty="0" smtClean="0">
                <a:hlinkClick r:id="rId3"/>
              </a:rPr>
              <a:t> </a:t>
            </a:r>
            <a:r>
              <a:rPr lang="en-US" sz="1400" dirty="0">
                <a:hlinkClick r:id="rId3"/>
              </a:rPr>
              <a:t>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Proc</a:t>
            </a:r>
            <a:r>
              <a:rPr lang="en-US" sz="1400" i="1" dirty="0"/>
              <a:t>. Computers and the History of </a:t>
            </a:r>
            <a:r>
              <a:rPr lang="en-US" sz="1400" i="1" dirty="0" smtClean="0"/>
              <a:t>Art</a:t>
            </a:r>
            <a:r>
              <a:rPr lang="en-US" sz="1400" dirty="0" smtClean="0"/>
              <a:t>, 2002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2209800"/>
            <a:ext cx="4495800" cy="3505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4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02" name="Group 58"/>
          <p:cNvGrpSpPr>
            <a:grpSpLocks/>
          </p:cNvGrpSpPr>
          <p:nvPr/>
        </p:nvGrpSpPr>
        <p:grpSpPr bwMode="auto">
          <a:xfrm>
            <a:off x="3884613" y="990600"/>
            <a:ext cx="3748087" cy="3784600"/>
            <a:chOff x="0" y="0"/>
            <a:chExt cx="2361" cy="2384"/>
          </a:xfrm>
        </p:grpSpPr>
        <p:grpSp>
          <p:nvGrpSpPr>
            <p:cNvPr id="6173" name="Group 29"/>
            <p:cNvGrpSpPr>
              <a:grpSpLocks/>
            </p:cNvGrpSpPr>
            <p:nvPr/>
          </p:nvGrpSpPr>
          <p:grpSpPr bwMode="auto">
            <a:xfrm>
              <a:off x="0" y="1966"/>
              <a:ext cx="1921" cy="418"/>
              <a:chOff x="0" y="0"/>
              <a:chExt cx="1921" cy="417"/>
            </a:xfrm>
          </p:grpSpPr>
          <p:sp>
            <p:nvSpPr>
              <p:cNvPr id="6146" name="Rectangle 2"/>
              <p:cNvSpPr>
                <a:spLocks/>
              </p:cNvSpPr>
              <p:nvPr/>
            </p:nvSpPr>
            <p:spPr bwMode="auto">
              <a:xfrm rot="5400000">
                <a:off x="767" y="-767"/>
                <a:ext cx="385" cy="1920"/>
              </a:xfrm>
              <a:prstGeom prst="rect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6167" name="Group 23"/>
              <p:cNvGrpSpPr>
                <a:grpSpLocks/>
              </p:cNvGrpSpPr>
              <p:nvPr/>
            </p:nvGrpSpPr>
            <p:grpSpPr bwMode="auto">
              <a:xfrm>
                <a:off x="94" y="0"/>
                <a:ext cx="1825" cy="192"/>
                <a:chOff x="0" y="0"/>
                <a:chExt cx="1825" cy="192"/>
              </a:xfrm>
            </p:grpSpPr>
            <p:sp>
              <p:nvSpPr>
                <p:cNvPr id="6147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48" name="Line 4"/>
                <p:cNvSpPr>
                  <a:spLocks noChangeShapeType="1"/>
                </p:cNvSpPr>
                <p:nvPr/>
              </p:nvSpPr>
              <p:spPr bwMode="auto">
                <a:xfrm flipH="1">
                  <a:off x="9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19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288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38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8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57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672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6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86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056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15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4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34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40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53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63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2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172" name="Group 28"/>
              <p:cNvGrpSpPr>
                <a:grpSpLocks/>
              </p:cNvGrpSpPr>
              <p:nvPr/>
            </p:nvGrpSpPr>
            <p:grpSpPr bwMode="auto">
              <a:xfrm>
                <a:off x="276" y="145"/>
                <a:ext cx="1413" cy="272"/>
                <a:chOff x="0" y="0"/>
                <a:chExt cx="1413" cy="272"/>
              </a:xfrm>
            </p:grpSpPr>
            <p:sp>
              <p:nvSpPr>
                <p:cNvPr id="6168" name="Rectangle 24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1</a:t>
                  </a:r>
                </a:p>
              </p:txBody>
            </p:sp>
            <p:sp>
              <p:nvSpPr>
                <p:cNvPr id="6169" name="Rectangle 25"/>
                <p:cNvSpPr>
                  <a:spLocks/>
                </p:cNvSpPr>
                <p:nvPr/>
              </p:nvSpPr>
              <p:spPr bwMode="auto">
                <a:xfrm>
                  <a:off x="397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2</a:t>
                  </a:r>
                </a:p>
              </p:txBody>
            </p:sp>
            <p:sp>
              <p:nvSpPr>
                <p:cNvPr id="6170" name="Rectangle 26"/>
                <p:cNvSpPr>
                  <a:spLocks/>
                </p:cNvSpPr>
                <p:nvPr/>
              </p:nvSpPr>
              <p:spPr bwMode="auto">
                <a:xfrm>
                  <a:off x="781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3</a:t>
                  </a:r>
                </a:p>
              </p:txBody>
            </p:sp>
            <p:sp>
              <p:nvSpPr>
                <p:cNvPr id="6171" name="Rectangle 27"/>
                <p:cNvSpPr>
                  <a:spLocks/>
                </p:cNvSpPr>
                <p:nvPr/>
              </p:nvSpPr>
              <p:spPr bwMode="auto">
                <a:xfrm>
                  <a:off x="1165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4</a:t>
                  </a:r>
                </a:p>
              </p:txBody>
            </p:sp>
          </p:grpSp>
        </p:grpSp>
        <p:grpSp>
          <p:nvGrpSpPr>
            <p:cNvPr id="6201" name="Group 57"/>
            <p:cNvGrpSpPr>
              <a:grpSpLocks/>
            </p:cNvGrpSpPr>
            <p:nvPr/>
          </p:nvGrpSpPr>
          <p:grpSpPr bwMode="auto">
            <a:xfrm>
              <a:off x="1921" y="0"/>
              <a:ext cx="440" cy="1920"/>
              <a:chOff x="0" y="0"/>
              <a:chExt cx="440" cy="1920"/>
            </a:xfrm>
          </p:grpSpPr>
          <p:sp>
            <p:nvSpPr>
              <p:cNvPr id="6174" name="Rectangle 30"/>
              <p:cNvSpPr>
                <a:spLocks/>
              </p:cNvSpPr>
              <p:nvPr/>
            </p:nvSpPr>
            <p:spPr bwMode="auto">
              <a:xfrm>
                <a:off x="0" y="0"/>
                <a:ext cx="384" cy="1920"/>
              </a:xfrm>
              <a:prstGeom prst="rect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6179" name="Group 35"/>
              <p:cNvGrpSpPr>
                <a:grpSpLocks/>
              </p:cNvGrpSpPr>
              <p:nvPr/>
            </p:nvGrpSpPr>
            <p:grpSpPr bwMode="auto">
              <a:xfrm>
                <a:off x="192" y="240"/>
                <a:ext cx="248" cy="1424"/>
                <a:chOff x="0" y="0"/>
                <a:chExt cx="248" cy="1424"/>
              </a:xfrm>
            </p:grpSpPr>
            <p:sp>
              <p:nvSpPr>
                <p:cNvPr id="6175" name="Rectangle 31"/>
                <p:cNvSpPr>
                  <a:spLocks/>
                </p:cNvSpPr>
                <p:nvPr/>
              </p:nvSpPr>
              <p:spPr bwMode="auto">
                <a:xfrm>
                  <a:off x="0" y="1152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1</a:t>
                  </a:r>
                </a:p>
              </p:txBody>
            </p:sp>
            <p:sp>
              <p:nvSpPr>
                <p:cNvPr id="6176" name="Rectangle 32"/>
                <p:cNvSpPr>
                  <a:spLocks/>
                </p:cNvSpPr>
                <p:nvPr/>
              </p:nvSpPr>
              <p:spPr bwMode="auto">
                <a:xfrm>
                  <a:off x="0" y="768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2</a:t>
                  </a:r>
                </a:p>
              </p:txBody>
            </p:sp>
            <p:sp>
              <p:nvSpPr>
                <p:cNvPr id="6177" name="Rectangle 33"/>
                <p:cNvSpPr>
                  <a:spLocks/>
                </p:cNvSpPr>
                <p:nvPr/>
              </p:nvSpPr>
              <p:spPr bwMode="auto">
                <a:xfrm>
                  <a:off x="0" y="384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3</a:t>
                  </a:r>
                </a:p>
              </p:txBody>
            </p:sp>
            <p:sp>
              <p:nvSpPr>
                <p:cNvPr id="6178" name="Rectangle 34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4</a:t>
                  </a:r>
                </a:p>
              </p:txBody>
            </p:sp>
          </p:grpSp>
          <p:grpSp>
            <p:nvGrpSpPr>
              <p:cNvPr id="6200" name="Group 56"/>
              <p:cNvGrpSpPr>
                <a:grpSpLocks/>
              </p:cNvGrpSpPr>
              <p:nvPr/>
            </p:nvGrpSpPr>
            <p:grpSpPr bwMode="auto">
              <a:xfrm>
                <a:off x="0" y="0"/>
                <a:ext cx="192" cy="1825"/>
                <a:chOff x="0" y="0"/>
                <a:chExt cx="192" cy="1825"/>
              </a:xfrm>
            </p:grpSpPr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auto">
                <a:xfrm>
                  <a:off x="0" y="182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auto">
                <a:xfrm>
                  <a:off x="0" y="172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auto">
                <a:xfrm>
                  <a:off x="0" y="163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auto">
                <a:xfrm>
                  <a:off x="0" y="1536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auto">
                <a:xfrm>
                  <a:off x="0" y="144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auto">
                <a:xfrm>
                  <a:off x="0" y="134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auto">
                <a:xfrm>
                  <a:off x="0" y="124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auto">
                <a:xfrm>
                  <a:off x="0" y="1152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auto">
                <a:xfrm>
                  <a:off x="0" y="105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auto">
                <a:xfrm>
                  <a:off x="0" y="96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auto">
                <a:xfrm>
                  <a:off x="0" y="86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auto">
                <a:xfrm>
                  <a:off x="0" y="768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auto">
                <a:xfrm>
                  <a:off x="0" y="67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auto">
                <a:xfrm>
                  <a:off x="0" y="48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auto">
                <a:xfrm>
                  <a:off x="0" y="384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auto">
                <a:xfrm>
                  <a:off x="0" y="28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on planes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05" name="Picture 6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6" name="Line 62"/>
          <p:cNvSpPr>
            <a:spLocks noChangeShapeType="1"/>
          </p:cNvSpPr>
          <p:nvPr/>
        </p:nvSpPr>
        <p:spPr bwMode="auto">
          <a:xfrm>
            <a:off x="1371600" y="3276600"/>
            <a:ext cx="533400" cy="22860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09" name="Group 65"/>
          <p:cNvGrpSpPr>
            <a:grpSpLocks/>
          </p:cNvGrpSpPr>
          <p:nvPr/>
        </p:nvGrpSpPr>
        <p:grpSpPr bwMode="auto">
          <a:xfrm>
            <a:off x="3810000" y="914400"/>
            <a:ext cx="3082925" cy="3124200"/>
            <a:chOff x="0" y="0"/>
            <a:chExt cx="1942" cy="1968"/>
          </a:xfrm>
        </p:grpSpPr>
        <p:pic>
          <p:nvPicPr>
            <p:cNvPr id="6207" name="Picture 6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42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8" name="Line 64"/>
            <p:cNvSpPr>
              <a:spLocks noChangeShapeType="1"/>
            </p:cNvSpPr>
            <p:nvPr/>
          </p:nvSpPr>
          <p:spPr bwMode="auto">
            <a:xfrm>
              <a:off x="720" y="912"/>
              <a:ext cx="432" cy="48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214" name="Rectangle 70"/>
          <p:cNvSpPr>
            <a:spLocks/>
          </p:cNvSpPr>
          <p:nvPr/>
        </p:nvSpPr>
        <p:spPr bwMode="auto">
          <a:xfrm>
            <a:off x="669925" y="5486400"/>
            <a:ext cx="46609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Approach:  unwarp then measure</a:t>
            </a:r>
          </a:p>
        </p:txBody>
      </p:sp>
      <p:sp>
        <p:nvSpPr>
          <p:cNvPr id="6215" name="Rectangle 71"/>
          <p:cNvSpPr>
            <a:spLocks/>
          </p:cNvSpPr>
          <p:nvPr/>
        </p:nvSpPr>
        <p:spPr bwMode="auto">
          <a:xfrm>
            <a:off x="673100" y="5943600"/>
            <a:ext cx="37592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What kind of warp is this?</a:t>
            </a:r>
          </a:p>
        </p:txBody>
      </p:sp>
    </p:spTree>
    <p:extLst>
      <p:ext uri="{BB962C8B-B14F-4D97-AF65-F5344CB8AC3E}">
        <p14:creationId xmlns:p14="http://schemas.microsoft.com/office/powerpoint/2010/main" val="24299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8991616" presetClass="entr" presetSubtype="9125252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6" grpId="0" animBg="1"/>
      <p:bldP spid="6214" grpId="0" build="p" autoUpdateAnimBg="0"/>
      <p:bldP spid="621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Image rectification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2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Oval 6"/>
          <p:cNvSpPr>
            <a:spLocks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3" name="Oval 7"/>
          <p:cNvSpPr>
            <a:spLocks/>
          </p:cNvSpPr>
          <p:nvPr/>
        </p:nvSpPr>
        <p:spPr bwMode="auto">
          <a:xfrm>
            <a:off x="2066925" y="3533775"/>
            <a:ext cx="76200" cy="76200"/>
          </a:xfrm>
          <a:prstGeom prst="ellipse">
            <a:avLst/>
          </a:prstGeom>
          <a:solidFill>
            <a:srgbClr val="0066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4" name="Oval 8"/>
          <p:cNvSpPr>
            <a:spLocks/>
          </p:cNvSpPr>
          <p:nvPr/>
        </p:nvSpPr>
        <p:spPr bwMode="auto">
          <a:xfrm>
            <a:off x="1228725" y="356235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5" name="Oval 9"/>
          <p:cNvSpPr>
            <a:spLocks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6" name="Oval 10"/>
          <p:cNvSpPr>
            <a:spLocks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7" name="Oval 11"/>
          <p:cNvSpPr>
            <a:spLocks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8" name="Oval 12"/>
          <p:cNvSpPr>
            <a:spLocks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Oval 13"/>
          <p:cNvSpPr>
            <a:spLocks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0" name="Rectangle 14"/>
          <p:cNvSpPr>
            <a:spLocks/>
          </p:cNvSpPr>
          <p:nvPr/>
        </p:nvSpPr>
        <p:spPr bwMode="auto">
          <a:xfrm>
            <a:off x="685800" y="4114800"/>
            <a:ext cx="77851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</a:pPr>
            <a:r>
              <a:rPr lang="en-US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To unwarp (rectify) an image</a:t>
            </a:r>
          </a:p>
          <a:p>
            <a:pPr marL="382588" indent="-342900">
              <a:spcBef>
                <a:spcPts val="4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solve for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homography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cs typeface="Arial Bold" charset="0"/>
                <a:sym typeface="Arial Bold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 given </a:t>
            </a:r>
            <a:r>
              <a:rPr lang="en-US" sz="2000" dirty="0">
                <a:solidFill>
                  <a:schemeClr val="tx1"/>
                </a:solidFill>
                <a:latin typeface="Arial Bold" charset="0"/>
                <a:cs typeface="Arial Bold" charset="0"/>
                <a:sym typeface="Arial Bold" charset="0"/>
              </a:rPr>
              <a:t>p</a:t>
            </a:r>
            <a:r>
              <a:rPr lang="en-US" sz="20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 and </a:t>
            </a:r>
            <a:r>
              <a:rPr lang="en-US" sz="2000" dirty="0" smtClean="0">
                <a:solidFill>
                  <a:schemeClr val="tx1"/>
                </a:solidFill>
                <a:latin typeface="Arial Bold" charset="0"/>
                <a:cs typeface="Arial Bold" charset="0"/>
                <a:sym typeface="Arial Bold" charset="0"/>
              </a:rPr>
              <a:t>p′</a:t>
            </a:r>
            <a:endParaRPr lang="en-US" sz="2000" dirty="0">
              <a:solidFill>
                <a:schemeClr val="tx1"/>
              </a:solidFill>
              <a:latin typeface="Arial Bold" charset="0"/>
              <a:cs typeface="Arial Bold" charset="0"/>
              <a:sym typeface="Arial Bold" charset="0"/>
            </a:endParaRPr>
          </a:p>
          <a:p>
            <a:pPr marL="382588" indent="-342900">
              <a:spcBef>
                <a:spcPts val="413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sz="1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how 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many points are necessary to solve for </a:t>
            </a:r>
            <a:r>
              <a:rPr lang="en-US" sz="1800" dirty="0">
                <a:solidFill>
                  <a:schemeClr val="tx1"/>
                </a:solidFill>
                <a:latin typeface="Arial Bold" charset="0"/>
                <a:cs typeface="Arial Bold" charset="0"/>
                <a:sym typeface="Arial Bold" charset="0"/>
              </a:rPr>
              <a:t>H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?</a:t>
            </a:r>
          </a:p>
        </p:txBody>
      </p:sp>
      <p:sp>
        <p:nvSpPr>
          <p:cNvPr id="9231" name="Rectangle 15"/>
          <p:cNvSpPr>
            <a:spLocks/>
          </p:cNvSpPr>
          <p:nvPr/>
        </p:nvSpPr>
        <p:spPr bwMode="auto">
          <a:xfrm>
            <a:off x="1295400" y="3352800"/>
            <a:ext cx="3095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 dirty="0">
                <a:solidFill>
                  <a:srgbClr val="FF0000"/>
                </a:solidFill>
                <a:latin typeface="Arial Bold" charset="0"/>
                <a:cs typeface="Arial Bold" charset="0"/>
                <a:sym typeface="Arial Bold" charset="0"/>
              </a:rPr>
              <a:t>p</a:t>
            </a:r>
          </a:p>
        </p:txBody>
      </p:sp>
      <p:sp>
        <p:nvSpPr>
          <p:cNvPr id="9232" name="Rectangle 16"/>
          <p:cNvSpPr>
            <a:spLocks/>
          </p:cNvSpPr>
          <p:nvPr/>
        </p:nvSpPr>
        <p:spPr bwMode="auto">
          <a:xfrm>
            <a:off x="4954588" y="3048000"/>
            <a:ext cx="299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 dirty="0" smtClean="0">
                <a:solidFill>
                  <a:srgbClr val="FF0000"/>
                </a:solidFill>
                <a:latin typeface="Arial Bold" charset="0"/>
                <a:cs typeface="Arial Bold" charset="0"/>
                <a:sym typeface="Arial Bold" charset="0"/>
              </a:rPr>
              <a:t>p′</a:t>
            </a:r>
            <a:endParaRPr lang="en-US" sz="2000" dirty="0">
              <a:solidFill>
                <a:srgbClr val="FF0000"/>
              </a:solidFill>
              <a:latin typeface="Arial Bold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rectification: example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643063"/>
            <a:ext cx="1295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65288"/>
            <a:ext cx="5402262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61039" y="5410200"/>
            <a:ext cx="5615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/>
              <a:t>Piero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smtClean="0"/>
              <a:t>Francesca</a:t>
            </a:r>
            <a:r>
              <a:rPr lang="en-US" i="1" dirty="0" smtClean="0"/>
              <a:t>, Flagellation</a:t>
            </a:r>
            <a:r>
              <a:rPr lang="en-US" i="1" dirty="0"/>
              <a:t>, </a:t>
            </a:r>
            <a:r>
              <a:rPr lang="en-US" dirty="0" smtClean="0"/>
              <a:t>ca. 1455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838200"/>
          </a:xfrm>
          <a:ln/>
        </p:spPr>
        <p:txBody>
          <a:bodyPr rIns="132080"/>
          <a:lstStyle/>
          <a:p>
            <a:r>
              <a:rPr lang="en-US" dirty="0" smtClean="0"/>
              <a:t>Application: 3D modeling from a single image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6043136"/>
            <a:ext cx="868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</a:t>
            </a:r>
            <a:r>
              <a:rPr lang="en-US" sz="1400" dirty="0" smtClean="0"/>
              <a:t>M. </a:t>
            </a:r>
            <a:r>
              <a:rPr lang="en-US" sz="1400" dirty="0"/>
              <a:t>Kemp, and </a:t>
            </a:r>
            <a:r>
              <a:rPr lang="en-US" sz="1400" dirty="0" smtClean="0"/>
              <a:t>A. </a:t>
            </a:r>
            <a:r>
              <a:rPr lang="en-US" sz="1400" dirty="0" err="1" smtClean="0"/>
              <a:t>Zisserman,</a:t>
            </a:r>
            <a:r>
              <a:rPr lang="en-US" sz="1400" dirty="0" err="1" smtClean="0">
                <a:hlinkClick r:id="rId2"/>
              </a:rPr>
              <a:t>Bringing</a:t>
            </a:r>
            <a:r>
              <a:rPr lang="en-US" sz="1400" dirty="0" smtClean="0">
                <a:hlinkClick r:id="rId2"/>
              </a:rPr>
              <a:t> </a:t>
            </a:r>
            <a:r>
              <a:rPr lang="en-US" sz="1400" dirty="0">
                <a:hlinkClick r:id="rId2"/>
              </a:rPr>
              <a:t>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Proc</a:t>
            </a:r>
            <a:r>
              <a:rPr lang="en-US" sz="1400" i="1" dirty="0"/>
              <a:t>. Computers and the History of </a:t>
            </a:r>
            <a:r>
              <a:rPr lang="en-US" sz="1400" i="1" dirty="0" smtClean="0"/>
              <a:t>Art</a:t>
            </a:r>
            <a:r>
              <a:rPr lang="en-US" sz="1400" dirty="0" smtClean="0"/>
              <a:t>, 2002</a:t>
            </a:r>
            <a:endParaRPr lang="en-US" sz="1400" dirty="0"/>
          </a:p>
        </p:txBody>
      </p:sp>
      <p:pic>
        <p:nvPicPr>
          <p:cNvPr id="2" name="Picture 1" descr="Screen Shot 2018-03-07 at 10.26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1"/>
            <a:ext cx="3986129" cy="3886199"/>
          </a:xfrm>
          <a:prstGeom prst="rect">
            <a:avLst/>
          </a:prstGeom>
        </p:spPr>
      </p:pic>
      <p:pic>
        <p:nvPicPr>
          <p:cNvPr id="4" name="Picture 3" descr="Screen Shot 2018-03-07 at 10.27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529" y="1219200"/>
            <a:ext cx="5093529" cy="4114800"/>
          </a:xfrm>
          <a:prstGeom prst="rect">
            <a:avLst/>
          </a:prstGeom>
        </p:spPr>
      </p:pic>
      <p:pic>
        <p:nvPicPr>
          <p:cNvPr id="5" name="Picture 4" descr="Screen Shot 2018-03-07 at 10.27.2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61" y="1905000"/>
            <a:ext cx="47136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7085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What if world coordinates of reference 3D points are not known?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We can use scene features such as vanishing points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0850" y="471488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sz="3600" smtClean="0"/>
              <a:t>	</a:t>
            </a:r>
          </a:p>
        </p:txBody>
      </p:sp>
      <p:sp>
        <p:nvSpPr>
          <p:cNvPr id="28" name="TextBox 36"/>
          <p:cNvSpPr txBox="1">
            <a:spLocks noChangeArrowheads="1"/>
          </p:cNvSpPr>
          <p:nvPr/>
        </p:nvSpPr>
        <p:spPr bwMode="auto">
          <a:xfrm>
            <a:off x="6340475" y="6581775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Slide from </a:t>
            </a:r>
            <a:r>
              <a:rPr lang="en-US" sz="1200" dirty="0" err="1"/>
              <a:t>Efros</a:t>
            </a:r>
            <a:r>
              <a:rPr lang="en-US" sz="1200" dirty="0"/>
              <a:t>, Photo from </a:t>
            </a:r>
            <a:r>
              <a:rPr lang="en-US" sz="1200" dirty="0" err="1"/>
              <a:t>Criminisi</a:t>
            </a:r>
            <a:endParaRPr lang="en-US" sz="1200" dirty="0"/>
          </a:p>
        </p:txBody>
      </p:sp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21" y="3416261"/>
            <a:ext cx="4081856" cy="306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18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838200"/>
          </a:xfrm>
          <a:ln/>
        </p:spPr>
        <p:txBody>
          <a:bodyPr rIns="132080"/>
          <a:lstStyle/>
          <a:p>
            <a:r>
              <a:rPr lang="en-US" dirty="0" smtClean="0"/>
              <a:t>Application: 3D modeling from a single image</a:t>
            </a:r>
            <a:endParaRPr lang="en-US" dirty="0"/>
          </a:p>
        </p:txBody>
      </p:sp>
      <p:pic>
        <p:nvPicPr>
          <p:cNvPr id="512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34305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896938"/>
            <a:ext cx="263683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3200400"/>
            <a:ext cx="2327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/>
          </p:cNvSpPr>
          <p:nvPr/>
        </p:nvSpPr>
        <p:spPr bwMode="auto">
          <a:xfrm>
            <a:off x="1783520" y="4876800"/>
            <a:ext cx="22670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2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J. Vermeer</a:t>
            </a:r>
            <a:r>
              <a:rPr lang="en-US" sz="1200" dirty="0">
                <a:sym typeface="Arial" charset="0"/>
              </a:rPr>
              <a:t>,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 Italic" charset="0"/>
                <a:cs typeface="Arial Italic" charset="0"/>
                <a:sym typeface="Arial Italic" charset="0"/>
              </a:rPr>
              <a:t>Music </a:t>
            </a:r>
            <a:r>
              <a:rPr lang="en-US" sz="1200" dirty="0" smtClean="0">
                <a:solidFill>
                  <a:schemeClr val="tx1"/>
                </a:solidFill>
                <a:latin typeface="Arial Italic" charset="0"/>
                <a:cs typeface="Arial Italic" charset="0"/>
                <a:sym typeface="Arial Italic" charset="0"/>
              </a:rPr>
              <a:t>Lesson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cs typeface="Arial Italic" charset="0"/>
                <a:sym typeface="Arial Italic" charset="0"/>
              </a:rPr>
              <a:t>, 1662</a:t>
            </a:r>
            <a:endParaRPr lang="en-US" sz="1200" dirty="0">
              <a:solidFill>
                <a:schemeClr val="tx1"/>
              </a:solidFill>
              <a:latin typeface="+mn-lt"/>
              <a:cs typeface="Arial Italic" charset="0"/>
              <a:sym typeface="Arial Ital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6043136"/>
            <a:ext cx="868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</a:t>
            </a:r>
            <a:r>
              <a:rPr lang="en-US" sz="1400" dirty="0" smtClean="0"/>
              <a:t>M. </a:t>
            </a:r>
            <a:r>
              <a:rPr lang="en-US" sz="1400" dirty="0"/>
              <a:t>Kemp, and </a:t>
            </a:r>
            <a:r>
              <a:rPr lang="en-US" sz="1400" dirty="0" smtClean="0"/>
              <a:t>A. </a:t>
            </a:r>
            <a:r>
              <a:rPr lang="en-US" sz="1400" dirty="0" err="1" smtClean="0"/>
              <a:t>Zisserman,</a:t>
            </a:r>
            <a:r>
              <a:rPr lang="en-US" sz="1400" dirty="0" err="1" smtClean="0">
                <a:hlinkClick r:id="rId5"/>
              </a:rPr>
              <a:t>Bringing</a:t>
            </a:r>
            <a:r>
              <a:rPr lang="en-US" sz="1400" dirty="0" smtClean="0">
                <a:hlinkClick r:id="rId5"/>
              </a:rPr>
              <a:t> </a:t>
            </a:r>
            <a:r>
              <a:rPr lang="en-US" sz="1400" dirty="0">
                <a:hlinkClick r:id="rId5"/>
              </a:rPr>
              <a:t>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Proc</a:t>
            </a:r>
            <a:r>
              <a:rPr lang="en-US" sz="1400" i="1" dirty="0"/>
              <a:t>. Computers and the History of </a:t>
            </a:r>
            <a:r>
              <a:rPr lang="en-US" sz="1400" i="1" dirty="0" smtClean="0"/>
              <a:t>Art</a:t>
            </a:r>
            <a:r>
              <a:rPr lang="en-US" sz="1400" dirty="0" smtClean="0"/>
              <a:t>, 2002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18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 smtClean="0"/>
              <a:t>Application: </a:t>
            </a:r>
            <a:r>
              <a:rPr lang="en-US" dirty="0" smtClean="0"/>
              <a:t>Fully automatic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5955268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D. </a:t>
            </a:r>
            <a:r>
              <a:rPr lang="en-US" sz="1800" dirty="0" err="1"/>
              <a:t>Hoiem</a:t>
            </a:r>
            <a:r>
              <a:rPr lang="en-US" sz="1800" dirty="0"/>
              <a:t>, A.A. </a:t>
            </a:r>
            <a:r>
              <a:rPr lang="en-US" sz="1800" dirty="0" err="1"/>
              <a:t>Efros</a:t>
            </a:r>
            <a:r>
              <a:rPr lang="en-US" sz="1800" dirty="0"/>
              <a:t>, and M. Hebert, </a:t>
            </a:r>
            <a:r>
              <a:rPr lang="en-US" sz="1800" dirty="0" smtClean="0">
                <a:hlinkClick r:id="rId3"/>
              </a:rPr>
              <a:t>Automatic </a:t>
            </a:r>
            <a:r>
              <a:rPr lang="en-US" sz="1800" dirty="0">
                <a:hlinkClick r:id="rId3"/>
              </a:rPr>
              <a:t>Photo Pop-</a:t>
            </a:r>
            <a:r>
              <a:rPr lang="en-US" sz="1800" dirty="0" smtClean="0">
                <a:hlinkClick r:id="rId3"/>
              </a:rPr>
              <a:t>up</a:t>
            </a:r>
            <a:r>
              <a:rPr lang="en-US" sz="1800" dirty="0" smtClean="0"/>
              <a:t>, </a:t>
            </a:r>
            <a:r>
              <a:rPr lang="en-US" sz="1800" dirty="0" smtClean="0"/>
              <a:t>SIGGRAPH </a:t>
            </a:r>
            <a:r>
              <a:rPr lang="en-US" sz="1800" dirty="0"/>
              <a:t>2005.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1" y="6400800"/>
            <a:ext cx="8115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http://dhoiem.cs.illinois.edu/projects/popup/popup_movie_450_250.mp4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143000"/>
            <a:ext cx="2845776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1143000"/>
            <a:ext cx="2898297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275" y="3505200"/>
            <a:ext cx="4035125" cy="2347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143000"/>
            <a:ext cx="2896868" cy="213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6485" y="12192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sky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86200" y="1905000"/>
            <a:ext cx="92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vertical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29200" y="2754868"/>
            <a:ext cx="9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966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Object </a:t>
            </a:r>
            <a:r>
              <a:rPr lang="en-US" dirty="0" smtClean="0"/>
              <a:t>detection</a:t>
            </a:r>
            <a:endParaRPr lang="en-US" dirty="0" smtClean="0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28600" y="61838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D. </a:t>
            </a:r>
            <a:r>
              <a:rPr lang="en-US" sz="1800" dirty="0" err="1"/>
              <a:t>Hoiem</a:t>
            </a:r>
            <a:r>
              <a:rPr lang="en-US" sz="1800" dirty="0"/>
              <a:t>, A.A. </a:t>
            </a:r>
            <a:r>
              <a:rPr lang="en-US" sz="1800" dirty="0" err="1"/>
              <a:t>Efros</a:t>
            </a:r>
            <a:r>
              <a:rPr lang="en-US" sz="1800" dirty="0"/>
              <a:t>, and M. Hebert, </a:t>
            </a:r>
            <a:r>
              <a:rPr lang="en-US" sz="1800" dirty="0" smtClean="0">
                <a:hlinkClick r:id="rId3"/>
              </a:rPr>
              <a:t>Putting </a:t>
            </a:r>
            <a:r>
              <a:rPr lang="en-US" sz="1800" dirty="0">
                <a:hlinkClick r:id="rId3"/>
              </a:rPr>
              <a:t>Objects in </a:t>
            </a:r>
            <a:r>
              <a:rPr lang="en-US" sz="1800" dirty="0" smtClean="0">
                <a:hlinkClick r:id="rId3"/>
              </a:rPr>
              <a:t>Perspective</a:t>
            </a:r>
            <a:r>
              <a:rPr lang="en-US" sz="1800" dirty="0" smtClean="0"/>
              <a:t>, CVPR 2006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652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Image editing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Inserting synthetic objects into images: </a:t>
            </a:r>
            <a:r>
              <a:rPr lang="en-US" dirty="0">
                <a:hlinkClick r:id="rId2"/>
              </a:rPr>
              <a:t>http://vimeo.com/28962540</a:t>
            </a:r>
            <a:endParaRPr lang="en-US" dirty="0"/>
          </a:p>
          <a:p>
            <a:pPr>
              <a:buFont typeface="Arial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0037" y="61722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K. </a:t>
            </a:r>
            <a:r>
              <a:rPr lang="en-US" sz="1600" dirty="0" err="1"/>
              <a:t>Karsch</a:t>
            </a:r>
            <a:r>
              <a:rPr lang="en-US" sz="1600" dirty="0"/>
              <a:t> and V. </a:t>
            </a:r>
            <a:r>
              <a:rPr lang="en-US" sz="1600" dirty="0" err="1"/>
              <a:t>Hedau</a:t>
            </a:r>
            <a:r>
              <a:rPr lang="en-US" sz="1600" dirty="0"/>
              <a:t> and D. Forsyth and D. </a:t>
            </a:r>
            <a:r>
              <a:rPr lang="en-US" sz="1600" dirty="0" err="1" smtClean="0"/>
              <a:t>Hoiem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3"/>
              </a:rPr>
              <a:t>Rendering </a:t>
            </a:r>
            <a:r>
              <a:rPr lang="en-US" sz="1600" dirty="0">
                <a:hlinkClick r:id="rId3"/>
              </a:rPr>
              <a:t>Synthetic Objects into Legacy </a:t>
            </a:r>
            <a:r>
              <a:rPr lang="en-US" sz="1600" dirty="0" smtClean="0">
                <a:hlinkClick r:id="rId3"/>
              </a:rPr>
              <a:t>Photographs</a:t>
            </a:r>
            <a:r>
              <a:rPr lang="en-US" sz="1600" dirty="0" smtClean="0"/>
              <a:t>, </a:t>
            </a:r>
            <a:r>
              <a:rPr lang="en-US" sz="1600" i="1" dirty="0" smtClean="0"/>
              <a:t>SIGGRAPH </a:t>
            </a:r>
            <a:r>
              <a:rPr lang="en-US" sz="1600" i="1" dirty="0"/>
              <a:t>Asia</a:t>
            </a:r>
            <a:r>
              <a:rPr lang="en-US" sz="1600" dirty="0"/>
              <a:t> </a:t>
            </a:r>
            <a:r>
              <a:rPr lang="en-US" sz="1600" dirty="0" smtClean="0"/>
              <a:t>2011</a:t>
            </a:r>
            <a:endParaRPr lang="en-US" sz="16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399"/>
            <a:ext cx="4284254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2457449"/>
            <a:ext cx="4284254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12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7085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What if world coordinates of reference 3D points are not known?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We can use scene features such as vanishing points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0850" y="471488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sz="3600" smtClean="0"/>
              <a:t>	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2979" y="2664134"/>
            <a:ext cx="7521271" cy="3812866"/>
            <a:chOff x="-6350" y="1157288"/>
            <a:chExt cx="9144000" cy="46355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2071688"/>
              <a:ext cx="4962525" cy="372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>
              <a:off x="69850" y="2681288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69850" y="3976688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>
              <a:off x="69850" y="3595688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9850" y="3976688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69850" y="3748088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4794250" y="4129088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794250" y="3062288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794250" y="3824288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4794250" y="4052888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794250" y="3519488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7167565" y="4433888"/>
              <a:ext cx="1741488" cy="1168400"/>
              <a:chOff x="4519" y="3120"/>
              <a:chExt cx="1097" cy="736"/>
            </a:xfrm>
          </p:grpSpPr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4519" y="3408"/>
                <a:ext cx="920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-6350" y="3976688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-6350" y="2224088"/>
              <a:ext cx="1828800" cy="1600200"/>
              <a:chOff x="0" y="1728"/>
              <a:chExt cx="1152" cy="1008"/>
            </a:xfrm>
          </p:grpSpPr>
          <p:sp>
            <p:nvSpPr>
              <p:cNvPr id="34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 dirty="0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600" b="1" dirty="0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100" y="3932258"/>
              <a:ext cx="1503370" cy="1533532"/>
              <a:chOff x="28" y="2804"/>
              <a:chExt cx="947" cy="966"/>
            </a:xfrm>
          </p:grpSpPr>
          <p:sp>
            <p:nvSpPr>
              <p:cNvPr id="31" name="Oval 30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55" y="3322"/>
                <a:ext cx="920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V="1">
              <a:off x="2432050" y="1462088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V="1">
              <a:off x="2798763" y="1462088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3319463" y="1462088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V="1">
              <a:off x="4108450" y="1462088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 flipV="1">
              <a:off x="4718050" y="1462088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5937250" y="1462088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 flipV="1">
              <a:off x="5175250" y="1462088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7" name="Group 26"/>
            <p:cNvGrpSpPr>
              <a:grpSpLocks/>
            </p:cNvGrpSpPr>
            <p:nvPr/>
          </p:nvGrpSpPr>
          <p:grpSpPr bwMode="auto">
            <a:xfrm>
              <a:off x="6275389" y="1157288"/>
              <a:ext cx="2671763" cy="1009650"/>
              <a:chOff x="4080" y="1248"/>
              <a:chExt cx="1683" cy="636"/>
            </a:xfrm>
          </p:grpSpPr>
          <p:sp>
            <p:nvSpPr>
              <p:cNvPr id="29" name="Text Box 32"/>
              <p:cNvSpPr txBox="1">
                <a:spLocks noChangeArrowheads="1"/>
              </p:cNvSpPr>
              <p:nvPr/>
            </p:nvSpPr>
            <p:spPr bwMode="auto">
              <a:xfrm>
                <a:off x="4158" y="1248"/>
                <a:ext cx="1605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28" name="TextBox 36"/>
          <p:cNvSpPr txBox="1">
            <a:spLocks noChangeArrowheads="1"/>
          </p:cNvSpPr>
          <p:nvPr/>
        </p:nvSpPr>
        <p:spPr bwMode="auto">
          <a:xfrm>
            <a:off x="6340475" y="6581775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Slide from </a:t>
            </a:r>
            <a:r>
              <a:rPr lang="en-US" sz="1200" dirty="0" err="1"/>
              <a:t>Efros</a:t>
            </a:r>
            <a:r>
              <a:rPr lang="en-US" sz="1200" dirty="0"/>
              <a:t>, Photo from </a:t>
            </a:r>
            <a:r>
              <a:rPr lang="en-US" sz="1200" dirty="0" err="1"/>
              <a:t>Criminisi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29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 smtClean="0"/>
              <a:t>Recall: Vanishing </a:t>
            </a:r>
            <a:r>
              <a:rPr lang="en-US" dirty="0"/>
              <a:t>points</a:t>
            </a: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3276600" y="990600"/>
            <a:ext cx="1588" cy="1524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2667000" y="3124200"/>
            <a:ext cx="3810000" cy="1588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5" name="Rectangle 5"/>
          <p:cNvSpPr>
            <a:spLocks/>
          </p:cNvSpPr>
          <p:nvPr/>
        </p:nvSpPr>
        <p:spPr bwMode="auto">
          <a:xfrm>
            <a:off x="1447800" y="1219200"/>
            <a:ext cx="10175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 New Roman" charset="0"/>
              </a:rPr>
              <a:t>image plane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2133600" y="1524000"/>
            <a:ext cx="381000" cy="1524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7" name="Rectangle 7"/>
          <p:cNvSpPr>
            <a:spLocks/>
          </p:cNvSpPr>
          <p:nvPr/>
        </p:nvSpPr>
        <p:spPr bwMode="auto">
          <a:xfrm>
            <a:off x="3581400" y="3200400"/>
            <a:ext cx="13750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solidFill>
                  <a:schemeClr val="tx1"/>
                </a:solidFill>
                <a:cs typeface="Times New Roman" charset="0"/>
              </a:rPr>
              <a:t>line </a:t>
            </a:r>
            <a:r>
              <a:rPr lang="en-US" sz="1400" dirty="0" smtClean="0">
                <a:solidFill>
                  <a:schemeClr val="tx1"/>
                </a:solidFill>
                <a:cs typeface="Times New Roman" charset="0"/>
              </a:rPr>
              <a:t>in the scene</a:t>
            </a:r>
            <a:endParaRPr lang="en-US" sz="1400" dirty="0">
              <a:solidFill>
                <a:schemeClr val="tx1"/>
              </a:solidFill>
              <a:cs typeface="Times New Roman" charset="0"/>
            </a:endParaRPr>
          </a:p>
        </p:txBody>
      </p:sp>
      <p:grpSp>
        <p:nvGrpSpPr>
          <p:cNvPr id="20491" name="Group 11"/>
          <p:cNvGrpSpPr>
            <a:grpSpLocks/>
          </p:cNvGrpSpPr>
          <p:nvPr/>
        </p:nvGrpSpPr>
        <p:grpSpPr bwMode="auto">
          <a:xfrm>
            <a:off x="2209800" y="2133600"/>
            <a:ext cx="1371600" cy="1019175"/>
            <a:chOff x="0" y="0"/>
            <a:chExt cx="864" cy="642"/>
          </a:xfrm>
        </p:grpSpPr>
        <p:sp>
          <p:nvSpPr>
            <p:cNvPr id="20488" name="Line 8"/>
            <p:cNvSpPr>
              <a:spLocks noChangeShapeType="1"/>
            </p:cNvSpPr>
            <p:nvPr/>
          </p:nvSpPr>
          <p:spPr bwMode="auto">
            <a:xfrm>
              <a:off x="0" y="0"/>
              <a:ext cx="864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89" name="Oval 9"/>
            <p:cNvSpPr>
              <a:spLocks/>
            </p:cNvSpPr>
            <p:nvPr/>
          </p:nvSpPr>
          <p:spPr bwMode="auto">
            <a:xfrm>
              <a:off x="816" y="594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90" name="Oval 10"/>
            <p:cNvSpPr>
              <a:spLocks/>
            </p:cNvSpPr>
            <p:nvPr/>
          </p:nvSpPr>
          <p:spPr bwMode="auto">
            <a:xfrm>
              <a:off x="345" y="240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495" name="Group 15"/>
          <p:cNvGrpSpPr>
            <a:grpSpLocks/>
          </p:cNvGrpSpPr>
          <p:nvPr/>
        </p:nvGrpSpPr>
        <p:grpSpPr bwMode="auto">
          <a:xfrm>
            <a:off x="2209800" y="2133600"/>
            <a:ext cx="2286000" cy="1022350"/>
            <a:chOff x="0" y="0"/>
            <a:chExt cx="1440" cy="644"/>
          </a:xfrm>
        </p:grpSpPr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>
              <a:off x="0" y="0"/>
              <a:ext cx="1440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93" name="Oval 13"/>
            <p:cNvSpPr>
              <a:spLocks/>
            </p:cNvSpPr>
            <p:nvPr/>
          </p:nvSpPr>
          <p:spPr bwMode="auto">
            <a:xfrm>
              <a:off x="367" y="141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94" name="Oval 14"/>
            <p:cNvSpPr>
              <a:spLocks/>
            </p:cNvSpPr>
            <p:nvPr/>
          </p:nvSpPr>
          <p:spPr bwMode="auto">
            <a:xfrm>
              <a:off x="1392" y="596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499" name="Group 19"/>
          <p:cNvGrpSpPr>
            <a:grpSpLocks/>
          </p:cNvGrpSpPr>
          <p:nvPr/>
        </p:nvGrpSpPr>
        <p:grpSpPr bwMode="auto">
          <a:xfrm>
            <a:off x="2209800" y="2133600"/>
            <a:ext cx="3810000" cy="1022350"/>
            <a:chOff x="0" y="0"/>
            <a:chExt cx="2400" cy="644"/>
          </a:xfrm>
        </p:grpSpPr>
        <p:sp>
          <p:nvSpPr>
            <p:cNvPr id="20496" name="Line 16"/>
            <p:cNvSpPr>
              <a:spLocks noChangeShapeType="1"/>
            </p:cNvSpPr>
            <p:nvPr/>
          </p:nvSpPr>
          <p:spPr bwMode="auto">
            <a:xfrm>
              <a:off x="0" y="0"/>
              <a:ext cx="2400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97" name="Oval 17"/>
            <p:cNvSpPr>
              <a:spLocks/>
            </p:cNvSpPr>
            <p:nvPr/>
          </p:nvSpPr>
          <p:spPr bwMode="auto">
            <a:xfrm>
              <a:off x="382" y="72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498" name="Oval 18"/>
            <p:cNvSpPr>
              <a:spLocks/>
            </p:cNvSpPr>
            <p:nvPr/>
          </p:nvSpPr>
          <p:spPr bwMode="auto">
            <a:xfrm>
              <a:off x="2352" y="596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506" name="Group 26"/>
          <p:cNvGrpSpPr>
            <a:grpSpLocks/>
          </p:cNvGrpSpPr>
          <p:nvPr/>
        </p:nvGrpSpPr>
        <p:grpSpPr bwMode="auto">
          <a:xfrm>
            <a:off x="2209800" y="1651000"/>
            <a:ext cx="3886200" cy="1473200"/>
            <a:chOff x="0" y="0"/>
            <a:chExt cx="2448" cy="928"/>
          </a:xfrm>
        </p:grpSpPr>
        <p:sp>
          <p:nvSpPr>
            <p:cNvPr id="20500" name="Line 20"/>
            <p:cNvSpPr>
              <a:spLocks noChangeShapeType="1"/>
            </p:cNvSpPr>
            <p:nvPr/>
          </p:nvSpPr>
          <p:spPr bwMode="auto">
            <a:xfrm rot="10800000" flipH="1">
              <a:off x="288" y="304"/>
              <a:ext cx="144" cy="624"/>
            </a:xfrm>
            <a:prstGeom prst="line">
              <a:avLst/>
            </a:prstGeom>
            <a:noFill/>
            <a:ln w="28575" cap="flat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0503" name="Group 23"/>
            <p:cNvGrpSpPr>
              <a:grpSpLocks/>
            </p:cNvGrpSpPr>
            <p:nvPr/>
          </p:nvGrpSpPr>
          <p:grpSpPr bwMode="auto">
            <a:xfrm>
              <a:off x="0" y="276"/>
              <a:ext cx="2448" cy="48"/>
              <a:chOff x="0" y="0"/>
              <a:chExt cx="2448" cy="48"/>
            </a:xfrm>
          </p:grpSpPr>
          <p:sp>
            <p:nvSpPr>
              <p:cNvPr id="20501" name="Line 21"/>
              <p:cNvSpPr>
                <a:spLocks noChangeShapeType="1"/>
              </p:cNvSpPr>
              <p:nvPr/>
            </p:nvSpPr>
            <p:spPr bwMode="auto">
              <a:xfrm>
                <a:off x="0" y="28"/>
                <a:ext cx="2448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502" name="Oval 22"/>
              <p:cNvSpPr>
                <a:spLocks/>
              </p:cNvSpPr>
              <p:nvPr/>
            </p:nvSpPr>
            <p:spPr bwMode="auto">
              <a:xfrm>
                <a:off x="411" y="0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0504" name="Rectangle 24"/>
            <p:cNvSpPr>
              <a:spLocks/>
            </p:cNvSpPr>
            <p:nvPr/>
          </p:nvSpPr>
          <p:spPr bwMode="auto">
            <a:xfrm>
              <a:off x="678" y="0"/>
              <a:ext cx="87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cs typeface="Times New Roman" charset="0"/>
                </a:rPr>
                <a:t>vanishing point </a:t>
              </a:r>
              <a:r>
                <a:rPr lang="en-US" sz="1400">
                  <a:solidFill>
                    <a:schemeClr val="tx1"/>
                  </a:solidFill>
                  <a:latin typeface="Times New Roman Bold" charset="0"/>
                  <a:cs typeface="Times New Roman Bold" charset="0"/>
                  <a:sym typeface="Times New Roman Bold" charset="0"/>
                </a:rPr>
                <a:t>v</a:t>
              </a:r>
            </a:p>
          </p:txBody>
        </p:sp>
        <p:sp>
          <p:nvSpPr>
            <p:cNvPr id="20505" name="Line 25"/>
            <p:cNvSpPr>
              <a:spLocks noChangeShapeType="1"/>
            </p:cNvSpPr>
            <p:nvPr/>
          </p:nvSpPr>
          <p:spPr bwMode="auto">
            <a:xfrm flipH="1">
              <a:off x="484" y="148"/>
              <a:ext cx="240" cy="12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2438400" y="1828800"/>
            <a:ext cx="1588" cy="1524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 rot="10800000" flipH="1">
            <a:off x="2438400" y="2514600"/>
            <a:ext cx="838200" cy="8382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9" name="Line 29"/>
          <p:cNvSpPr>
            <a:spLocks noChangeShapeType="1"/>
          </p:cNvSpPr>
          <p:nvPr/>
        </p:nvSpPr>
        <p:spPr bwMode="auto">
          <a:xfrm rot="10800000" flipH="1">
            <a:off x="2438400" y="990600"/>
            <a:ext cx="838200" cy="8382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10" name="Oval 30"/>
          <p:cNvSpPr>
            <a:spLocks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11" name="Rectangle 31"/>
          <p:cNvSpPr>
            <a:spLocks/>
          </p:cNvSpPr>
          <p:nvPr/>
        </p:nvSpPr>
        <p:spPr bwMode="auto">
          <a:xfrm>
            <a:off x="685800" y="3744913"/>
            <a:ext cx="7785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All lines having the same direction share the same vanishing point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12" name="Rectangle 32"/>
          <p:cNvSpPr>
            <a:spLocks/>
          </p:cNvSpPr>
          <p:nvPr/>
        </p:nvSpPr>
        <p:spPr bwMode="auto">
          <a:xfrm>
            <a:off x="1539932" y="2192338"/>
            <a:ext cx="6777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400" dirty="0">
                <a:solidFill>
                  <a:schemeClr val="tx1"/>
                </a:solidFill>
                <a:cs typeface="Times New Roman" charset="0"/>
              </a:rPr>
              <a:t>camera</a:t>
            </a:r>
          </a:p>
          <a:p>
            <a:pPr marL="39688" algn="ctr"/>
            <a:r>
              <a:rPr lang="en-US" sz="1400" dirty="0" smtClean="0">
                <a:solidFill>
                  <a:schemeClr val="tx1"/>
                </a:solidFill>
                <a:cs typeface="Times New Roman" charset="0"/>
              </a:rPr>
              <a:t>center</a:t>
            </a:r>
            <a:endParaRPr lang="en-US" sz="1400" dirty="0">
              <a:solidFill>
                <a:schemeClr val="tx1"/>
              </a:solidFill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1" grpId="0" build="p" autoUpdateAnimBg="0" advAuto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Computing vanishing 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5257800"/>
            <a:ext cx="8458200" cy="16002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latin typeface="Times New Roman Bold" pitchFamily="18" charset="0"/>
                <a:cs typeface="Times New Roman Bold" pitchFamily="18" charset="0"/>
              </a:rPr>
              <a:t>X</a:t>
            </a:r>
            <a:r>
              <a:rPr lang="en-US" sz="2400" baseline="-25000" dirty="0" smtClean="0">
                <a:latin typeface="Times New Roman Bold" pitchFamily="18" charset="0"/>
                <a:cs typeface="Times New Roman Bold" pitchFamily="18" charset="0"/>
              </a:rPr>
              <a:t>∞ </a:t>
            </a:r>
            <a:r>
              <a:rPr lang="en-US" sz="2400" dirty="0" smtClean="0">
                <a:cs typeface="Times New Roman Bold" pitchFamily="18" charset="0"/>
              </a:rPr>
              <a:t>is a </a:t>
            </a:r>
            <a:r>
              <a:rPr lang="en-US" sz="2400" i="1" dirty="0" smtClean="0">
                <a:cs typeface="Times New Roman Bold" pitchFamily="18" charset="0"/>
              </a:rPr>
              <a:t>point at infinity, </a:t>
            </a:r>
            <a:r>
              <a:rPr lang="en-US" sz="2400" b="1" dirty="0" smtClean="0">
                <a:latin typeface="Times New Roman Bold" pitchFamily="18" charset="0"/>
                <a:cs typeface="Times New Roman Bold" pitchFamily="18" charset="0"/>
              </a:rPr>
              <a:t>v</a:t>
            </a:r>
            <a:r>
              <a:rPr lang="en-US" sz="2400" b="1" i="1" dirty="0" smtClean="0">
                <a:cs typeface="Times New Roman Bold" pitchFamily="18" charset="0"/>
              </a:rPr>
              <a:t> </a:t>
            </a:r>
            <a:r>
              <a:rPr lang="en-US" sz="2400" dirty="0" smtClean="0">
                <a:cs typeface="Times New Roman Bold" pitchFamily="18" charset="0"/>
              </a:rPr>
              <a:t>is its projection: </a:t>
            </a:r>
            <a:r>
              <a:rPr lang="en-US" sz="2400" b="1" dirty="0" smtClean="0">
                <a:latin typeface="Times New Roman Bold" pitchFamily="18" charset="0"/>
                <a:cs typeface="Times New Roman Bold" pitchFamily="18" charset="0"/>
              </a:rPr>
              <a:t>v = PX</a:t>
            </a:r>
            <a:r>
              <a:rPr lang="en-US" sz="2400" baseline="-25000" dirty="0" smtClean="0">
                <a:latin typeface="Times New Roman Bold" pitchFamily="18" charset="0"/>
                <a:cs typeface="Times New Roman Bold" pitchFamily="18" charset="0"/>
              </a:rPr>
              <a:t>∞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cs typeface="Times New Roman Bold" pitchFamily="18" charset="0"/>
              </a:rPr>
              <a:t>The vanishing point depends only on </a:t>
            </a:r>
            <a:r>
              <a:rPr lang="en-US" sz="2400" i="1" dirty="0" smtClean="0">
                <a:cs typeface="Times New Roman Bold" pitchFamily="18" charset="0"/>
              </a:rPr>
              <a:t>line direction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cs typeface="Times New Roman Bold" pitchFamily="18" charset="0"/>
              </a:rPr>
              <a:t>All lines having direction </a:t>
            </a:r>
            <a:r>
              <a:rPr lang="en-US" sz="2400" b="1" dirty="0" smtClean="0">
                <a:latin typeface="Times New Roman Bold" pitchFamily="18" charset="0"/>
                <a:cs typeface="Times New Roman Bold" pitchFamily="18" charset="0"/>
              </a:rPr>
              <a:t>d</a:t>
            </a:r>
            <a:r>
              <a:rPr lang="en-US" sz="2400" dirty="0" smtClean="0">
                <a:cs typeface="Times New Roman Bold" pitchFamily="18" charset="0"/>
              </a:rPr>
              <a:t> intersect at </a:t>
            </a:r>
            <a:r>
              <a:rPr lang="en-US" sz="2400" b="1" dirty="0">
                <a:latin typeface="Times New Roman Bold" pitchFamily="18" charset="0"/>
                <a:cs typeface="Times New Roman Bold" pitchFamily="18" charset="0"/>
              </a:rPr>
              <a:t>X</a:t>
            </a:r>
            <a:r>
              <a:rPr lang="en-US" sz="2400" baseline="-25000" dirty="0">
                <a:latin typeface="Times New Roman Bold" pitchFamily="18" charset="0"/>
                <a:cs typeface="Times New Roman Bold" pitchFamily="18" charset="0"/>
              </a:rPr>
              <a:t>∞</a:t>
            </a:r>
            <a:endParaRPr lang="en-US" sz="2400" dirty="0">
              <a:cs typeface="Times New Roman Bold" pitchFamily="18" charset="0"/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3276600" y="990600"/>
            <a:ext cx="1588" cy="1524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2667000" y="3124200"/>
            <a:ext cx="3810000" cy="1588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rot="10800000" flipH="1">
            <a:off x="2667000" y="2133600"/>
            <a:ext cx="228600" cy="990600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2209800" y="2089150"/>
            <a:ext cx="3886200" cy="76200"/>
            <a:chOff x="0" y="0"/>
            <a:chExt cx="2448" cy="48"/>
          </a:xfrm>
        </p:grpSpPr>
        <p:sp>
          <p:nvSpPr>
            <p:cNvPr id="25606" name="Line 6"/>
            <p:cNvSpPr>
              <a:spLocks noChangeShapeType="1"/>
            </p:cNvSpPr>
            <p:nvPr/>
          </p:nvSpPr>
          <p:spPr bwMode="auto">
            <a:xfrm>
              <a:off x="0" y="28"/>
              <a:ext cx="2448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07" name="Oval 7"/>
            <p:cNvSpPr>
              <a:spLocks/>
            </p:cNvSpPr>
            <p:nvPr/>
          </p:nvSpPr>
          <p:spPr bwMode="auto">
            <a:xfrm>
              <a:off x="411" y="0"/>
              <a:ext cx="48" cy="48"/>
            </a:xfrm>
            <a:prstGeom prst="ellipse">
              <a:avLst/>
            </a:prstGeom>
            <a:solidFill>
              <a:srgbClr val="0066FF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5609" name="Rectangle 9"/>
          <p:cNvSpPr>
            <a:spLocks/>
          </p:cNvSpPr>
          <p:nvPr/>
        </p:nvSpPr>
        <p:spPr bwMode="auto">
          <a:xfrm>
            <a:off x="3384552" y="1704201"/>
            <a:ext cx="1949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smtClean="0">
                <a:solidFill>
                  <a:schemeClr val="tx1"/>
                </a:solidFill>
                <a:latin typeface="Times New Roman Bold" charset="0"/>
                <a:cs typeface="Times New Roman Bold" charset="0"/>
                <a:sym typeface="Times New Roman Bold" charset="0"/>
              </a:rPr>
              <a:t>v</a:t>
            </a:r>
            <a:endParaRPr lang="en-US" b="1" dirty="0">
              <a:solidFill>
                <a:schemeClr val="tx1"/>
              </a:solidFill>
              <a:latin typeface="Times New Roman Bold" charset="0"/>
              <a:cs typeface="Times New Roman Bold" charset="0"/>
              <a:sym typeface="Times New Roman Bold" charset="0"/>
            </a:endParaRPr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 flipH="1">
            <a:off x="2978150" y="1885950"/>
            <a:ext cx="381000" cy="1905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2438400" y="1828800"/>
            <a:ext cx="1588" cy="15240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rot="10800000" flipH="1">
            <a:off x="2438400" y="2514600"/>
            <a:ext cx="838200" cy="8382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rot="10800000" flipH="1">
            <a:off x="2438400" y="990600"/>
            <a:ext cx="838200" cy="838200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4" name="Oval 14"/>
          <p:cNvSpPr>
            <a:spLocks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3035300" y="2895600"/>
            <a:ext cx="381000" cy="1524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3416300" y="2667000"/>
            <a:ext cx="4699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b="1" dirty="0" smtClean="0">
                <a:solidFill>
                  <a:schemeClr val="tx1"/>
                </a:solidFill>
                <a:latin typeface="Times New Roman Bold" charset="0"/>
                <a:cs typeface="Times New Roman Bold" charset="0"/>
                <a:sym typeface="Times New Roman Bold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cs typeface="Times New Roman" charset="0"/>
              </a:rPr>
              <a:t>0</a:t>
            </a:r>
            <a:endParaRPr lang="en-US" baseline="-25000" dirty="0">
              <a:solidFill>
                <a:schemeClr val="tx1"/>
              </a:solidFill>
              <a:cs typeface="Times New Roman" charset="0"/>
            </a:endParaRPr>
          </a:p>
        </p:txBody>
      </p:sp>
      <p:sp>
        <p:nvSpPr>
          <p:cNvPr id="25619" name="Oval 19"/>
          <p:cNvSpPr>
            <a:spLocks/>
          </p:cNvSpPr>
          <p:nvPr/>
        </p:nvSpPr>
        <p:spPr bwMode="auto">
          <a:xfrm>
            <a:off x="2835275" y="3086100"/>
            <a:ext cx="76200" cy="76200"/>
          </a:xfrm>
          <a:prstGeom prst="ellipse">
            <a:avLst/>
          </a:prstGeom>
          <a:solidFill>
            <a:srgbClr val="3333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43443"/>
              </p:ext>
            </p:extLst>
          </p:nvPr>
        </p:nvGraphicFramePr>
        <p:xfrm>
          <a:off x="1168400" y="3505200"/>
          <a:ext cx="17716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8" name="Equation" r:id="rId3" imgW="965160" imgH="914400" progId="Equation.3">
                  <p:embed/>
                </p:oleObj>
              </mc:Choice>
              <mc:Fallback>
                <p:oleObj name="Equation" r:id="rId3" imgW="965160" imgH="914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3505200"/>
                        <a:ext cx="177165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966029"/>
              </p:ext>
            </p:extLst>
          </p:nvPr>
        </p:nvGraphicFramePr>
        <p:xfrm>
          <a:off x="3182938" y="3505200"/>
          <a:ext cx="15843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9" name="Equation" r:id="rId5" imgW="863280" imgH="914400" progId="Equation.3">
                  <p:embed/>
                </p:oleObj>
              </mc:Choice>
              <mc:Fallback>
                <p:oleObj name="Equation" r:id="rId5" imgW="863280" imgH="914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3505200"/>
                        <a:ext cx="158432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064717"/>
              </p:ext>
            </p:extLst>
          </p:nvPr>
        </p:nvGraphicFramePr>
        <p:xfrm>
          <a:off x="6054725" y="3505200"/>
          <a:ext cx="12350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0" name="Equation" r:id="rId7" imgW="672840" imgH="914400" progId="Equation.3">
                  <p:embed/>
                </p:oleObj>
              </mc:Choice>
              <mc:Fallback>
                <p:oleObj name="Equation" r:id="rId7" imgW="672840" imgH="914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3505200"/>
                        <a:ext cx="123507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7"/>
          <p:cNvSpPr>
            <a:spLocks noChangeShapeType="1"/>
          </p:cNvSpPr>
          <p:nvPr/>
        </p:nvSpPr>
        <p:spPr bwMode="auto">
          <a:xfrm flipH="1">
            <a:off x="5867400" y="2895600"/>
            <a:ext cx="381000" cy="1524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val 19"/>
          <p:cNvSpPr>
            <a:spLocks/>
          </p:cNvSpPr>
          <p:nvPr/>
        </p:nvSpPr>
        <p:spPr bwMode="auto">
          <a:xfrm>
            <a:off x="5791200" y="3092450"/>
            <a:ext cx="76200" cy="76200"/>
          </a:xfrm>
          <a:prstGeom prst="ellipse">
            <a:avLst/>
          </a:prstGeom>
          <a:solidFill>
            <a:srgbClr val="3333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18"/>
          <p:cNvSpPr>
            <a:spLocks/>
          </p:cNvSpPr>
          <p:nvPr/>
        </p:nvSpPr>
        <p:spPr bwMode="auto">
          <a:xfrm>
            <a:off x="6311900" y="2667000"/>
            <a:ext cx="4699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b="1" dirty="0" err="1" smtClean="0">
                <a:solidFill>
                  <a:schemeClr val="tx1"/>
                </a:solidFill>
                <a:latin typeface="Times New Roman Bold" charset="0"/>
                <a:cs typeface="Times New Roman Bold" charset="0"/>
                <a:sym typeface="Times New Roman Bold" charset="0"/>
              </a:rPr>
              <a:t>X</a:t>
            </a:r>
            <a:r>
              <a:rPr lang="en-US" i="1" baseline="-25000" dirty="0" err="1" smtClean="0">
                <a:solidFill>
                  <a:schemeClr val="tx1"/>
                </a:solidFill>
                <a:cs typeface="Times New Roman" charset="0"/>
              </a:rPr>
              <a:t>t</a:t>
            </a:r>
            <a:endParaRPr lang="en-US" i="1" baseline="-25000" dirty="0">
              <a:solidFill>
                <a:schemeClr val="tx1"/>
              </a:solidFill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from vanishing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9436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Consider a scene with three orthogonal vanishing directions: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endParaRPr lang="en-US" sz="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Note: </a:t>
            </a:r>
            <a:r>
              <a:rPr lang="en-US" b="1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b="1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 are </a:t>
            </a:r>
            <a:r>
              <a:rPr lang="en-US" i="1" dirty="0" smtClean="0"/>
              <a:t>finite</a:t>
            </a:r>
            <a:r>
              <a:rPr lang="en-US" dirty="0" smtClean="0"/>
              <a:t> vanishing points and </a:t>
            </a:r>
            <a:r>
              <a:rPr lang="en-US" b="1" dirty="0" smtClean="0"/>
              <a:t>v</a:t>
            </a:r>
            <a:r>
              <a:rPr lang="en-US" baseline="-25000" dirty="0" smtClean="0"/>
              <a:t>3</a:t>
            </a:r>
            <a:r>
              <a:rPr lang="en-US" dirty="0" smtClean="0"/>
              <a:t> is an </a:t>
            </a:r>
            <a:r>
              <a:rPr lang="en-US" i="1" dirty="0" smtClean="0"/>
              <a:t>infinite</a:t>
            </a:r>
            <a:r>
              <a:rPr lang="en-US" dirty="0" smtClean="0"/>
              <a:t> vanishing point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19200" y="1676400"/>
            <a:ext cx="6562345" cy="3840436"/>
            <a:chOff x="152400" y="1868484"/>
            <a:chExt cx="7662938" cy="4484528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248" y="1868484"/>
              <a:ext cx="4730497" cy="372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/>
            <p:nvPr/>
          </p:nvSpPr>
          <p:spPr>
            <a:xfrm>
              <a:off x="7374192" y="3500735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FF0000"/>
                  </a:solidFill>
                  <a:latin typeface="Times New Roman Bold" pitchFamily="18" charset="0"/>
                  <a:cs typeface="Times New Roman Bold" pitchFamily="18" charset="0"/>
                </a:rPr>
                <a:t>v</a:t>
              </a:r>
              <a:r>
                <a:rPr lang="en-US" b="1" baseline="-25000" dirty="0" smtClean="0">
                  <a:solidFill>
                    <a:srgbClr val="FF0000"/>
                  </a:solidFill>
                  <a:latin typeface="Times New Roman Bold" pitchFamily="18" charset="0"/>
                  <a:cs typeface="Times New Roman Bold" pitchFamily="18" charset="0"/>
                </a:rPr>
                <a:t>2</a:t>
              </a:r>
              <a:endParaRPr lang="en-US" b="1" baseline="-25000" dirty="0">
                <a:solidFill>
                  <a:srgbClr val="FF0000"/>
                </a:solidFill>
                <a:latin typeface="Times New Roman Bold" pitchFamily="18" charset="0"/>
                <a:cs typeface="Times New Roman Bold" pitchFamily="18" charset="0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277240" y="3418644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b="1" baseline="-250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52400" y="3200400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 smtClean="0">
                  <a:solidFill>
                    <a:schemeClr val="accent2"/>
                  </a:solidFill>
                </a:rPr>
                <a:t>.</a:t>
              </a:r>
              <a:endParaRPr lang="en-US" sz="5400" dirty="0">
                <a:solidFill>
                  <a:schemeClr val="accent2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3424" y="5638800"/>
              <a:ext cx="1976" cy="714212"/>
            </a:xfrm>
            <a:prstGeom prst="straightConnector1">
              <a:avLst/>
            </a:prstGeom>
            <a:ln w="1905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4"/>
            <p:cNvSpPr txBox="1"/>
            <p:nvPr/>
          </p:nvSpPr>
          <p:spPr>
            <a:xfrm>
              <a:off x="5257800" y="5755471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FF00"/>
                  </a:solidFill>
                  <a:latin typeface="Times New Roman Bold" pitchFamily="18" charset="0"/>
                  <a:cs typeface="Times New Roman Bold" pitchFamily="18" charset="0"/>
                </a:rPr>
                <a:t>v</a:t>
              </a:r>
              <a:r>
                <a:rPr lang="en-US" b="1" baseline="-25000" dirty="0">
                  <a:solidFill>
                    <a:srgbClr val="00FF00"/>
                  </a:solidFill>
                  <a:latin typeface="Times New Roman Bold" pitchFamily="18" charset="0"/>
                  <a:cs typeface="Times New Roman Bold" pitchFamily="18" charset="0"/>
                </a:rPr>
                <a:t>3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7086600" y="296733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 smtClean="0">
                  <a:solidFill>
                    <a:srgbClr val="FF0000"/>
                  </a:solidFill>
                </a:rPr>
                <a:t>.</a:t>
              </a:r>
              <a:endParaRPr lang="en-US" sz="5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50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from vanishing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9436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Consider a scene with three orthogonal vanishing directions: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endParaRPr lang="en-US" sz="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We can align the world coordinate system with these directions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19200" y="1676400"/>
            <a:ext cx="6562345" cy="3840436"/>
            <a:chOff x="152400" y="1868484"/>
            <a:chExt cx="7662938" cy="4484528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248" y="1868484"/>
              <a:ext cx="4730497" cy="372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8"/>
            <p:cNvSpPr txBox="1"/>
            <p:nvPr/>
          </p:nvSpPr>
          <p:spPr>
            <a:xfrm>
              <a:off x="7374192" y="3500735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FF0000"/>
                  </a:solidFill>
                  <a:latin typeface="Times New Roman Bold" pitchFamily="18" charset="0"/>
                  <a:cs typeface="Times New Roman Bold" pitchFamily="18" charset="0"/>
                </a:rPr>
                <a:t>v</a:t>
              </a:r>
              <a:r>
                <a:rPr lang="en-US" b="1" baseline="-25000" dirty="0" smtClean="0">
                  <a:solidFill>
                    <a:srgbClr val="FF0000"/>
                  </a:solidFill>
                  <a:latin typeface="Times New Roman Bold" pitchFamily="18" charset="0"/>
                  <a:cs typeface="Times New Roman Bold" pitchFamily="18" charset="0"/>
                </a:rPr>
                <a:t>2</a:t>
              </a:r>
              <a:endParaRPr lang="en-US" b="1" baseline="-25000" dirty="0">
                <a:solidFill>
                  <a:srgbClr val="FF0000"/>
                </a:solidFill>
                <a:latin typeface="Times New Roman Bold" pitchFamily="18" charset="0"/>
                <a:cs typeface="Times New Roman Bold" pitchFamily="18" charset="0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277240" y="3418644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b="1" baseline="-250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52400" y="3200400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 smtClean="0">
                  <a:solidFill>
                    <a:schemeClr val="accent2"/>
                  </a:solidFill>
                </a:rPr>
                <a:t>.</a:t>
              </a:r>
              <a:endParaRPr lang="en-US" sz="5400" dirty="0">
                <a:solidFill>
                  <a:schemeClr val="accent2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3424" y="5638800"/>
              <a:ext cx="1976" cy="714212"/>
            </a:xfrm>
            <a:prstGeom prst="straightConnector1">
              <a:avLst/>
            </a:prstGeom>
            <a:ln w="1905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4"/>
            <p:cNvSpPr txBox="1"/>
            <p:nvPr/>
          </p:nvSpPr>
          <p:spPr>
            <a:xfrm>
              <a:off x="5257800" y="5755471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FF00"/>
                  </a:solidFill>
                  <a:latin typeface="Times New Roman Bold" pitchFamily="18" charset="0"/>
                  <a:cs typeface="Times New Roman Bold" pitchFamily="18" charset="0"/>
                </a:rPr>
                <a:t>v</a:t>
              </a:r>
              <a:r>
                <a:rPr lang="en-US" b="1" baseline="-25000" dirty="0">
                  <a:solidFill>
                    <a:srgbClr val="00FF00"/>
                  </a:solidFill>
                  <a:latin typeface="Times New Roman Bold" pitchFamily="18" charset="0"/>
                  <a:cs typeface="Times New Roman Bold" pitchFamily="18" charset="0"/>
                </a:rPr>
                <a:t>3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7086600" y="296733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 smtClean="0">
                  <a:solidFill>
                    <a:srgbClr val="FF0000"/>
                  </a:solidFill>
                </a:rPr>
                <a:t>.</a:t>
              </a:r>
              <a:endParaRPr lang="en-US" sz="5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90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from vanishing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7772400" cy="27432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(1,0,0,0)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/>
              <a:t> – the vanishing point in the x direction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Similarly,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/>
              <a:t>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/>
              <a:t> are the vanishing points in the y and z directions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(0,0,0,1)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projection of the origin of the world coordinate system</a:t>
            </a: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Problem: we can only know the four columns up to independent scale factors, additional constraints needed to solve for them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2226434"/>
              </p:ext>
            </p:extLst>
          </p:nvPr>
        </p:nvGraphicFramePr>
        <p:xfrm>
          <a:off x="557213" y="1143001"/>
          <a:ext cx="7519987" cy="2214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9" name="Equation" r:id="rId4" imgW="2412720" imgH="711000" progId="Equation.3">
                  <p:embed/>
                </p:oleObj>
              </mc:Choice>
              <mc:Fallback>
                <p:oleObj name="Equation" r:id="rId4" imgW="241272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143001"/>
                        <a:ext cx="7519987" cy="2214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/>
          </p:cNvSpPr>
          <p:nvPr/>
        </p:nvSpPr>
        <p:spPr bwMode="auto">
          <a:xfrm>
            <a:off x="1600200" y="1219200"/>
            <a:ext cx="533400" cy="19812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3"/>
          <p:cNvSpPr>
            <a:spLocks/>
          </p:cNvSpPr>
          <p:nvPr/>
        </p:nvSpPr>
        <p:spPr bwMode="auto">
          <a:xfrm>
            <a:off x="2209800" y="1219200"/>
            <a:ext cx="533400" cy="19812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2819400" y="1219200"/>
            <a:ext cx="533400" cy="19812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3429000" y="1219200"/>
            <a:ext cx="533400" cy="19812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1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 \cong (b \times b_0) \times (v_x \times v_y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846.875"/>
  <p:tag name="PICTUREFILESIZE" val="10982"/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t \cong (v \times t_0) \times (r \times b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56.875"/>
  <p:tag name="PICTUREFILESIZE" val="9458"/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40062</TotalTime>
  <Words>1092</Words>
  <Application>Microsoft Macintosh PowerPoint</Application>
  <PresentationFormat>On-screen Show (4:3)</PresentationFormat>
  <Paragraphs>249</Paragraphs>
  <Slides>33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Blank Presentation</vt:lpstr>
      <vt:lpstr>Office Theme</vt:lpstr>
      <vt:lpstr>Equation</vt:lpstr>
      <vt:lpstr>Single-view metrology</vt:lpstr>
      <vt:lpstr>Application: Single-view modeling</vt:lpstr>
      <vt:lpstr>Camera calibration revisited</vt:lpstr>
      <vt:lpstr>Camera calibration revisited</vt:lpstr>
      <vt:lpstr>Recall: Vanishing points</vt:lpstr>
      <vt:lpstr>Computing vanishing points</vt:lpstr>
      <vt:lpstr>Calibration from vanishing points</vt:lpstr>
      <vt:lpstr>Calibration from vanishing points</vt:lpstr>
      <vt:lpstr>Calibration from vanishing points</vt:lpstr>
      <vt:lpstr>Calibration from vanishing points</vt:lpstr>
      <vt:lpstr>Calibration from vanishing points</vt:lpstr>
      <vt:lpstr>Rotation from vanishing points</vt:lpstr>
      <vt:lpstr>Calibration from vanishing points: Summary</vt:lpstr>
      <vt:lpstr>Making measurements from a single image</vt:lpstr>
      <vt:lpstr>Recall: Measuring height</vt:lpstr>
      <vt:lpstr>Measuring height without a ruler</vt:lpstr>
      <vt:lpstr>Projective invariant</vt:lpstr>
      <vt:lpstr>Projective invariant</vt:lpstr>
      <vt:lpstr>Measuring height</vt:lpstr>
      <vt:lpstr>Measuring height without a ruler</vt:lpstr>
      <vt:lpstr>PowerPoint Presentation</vt:lpstr>
      <vt:lpstr>2D lines in homogeneous coordinates</vt:lpstr>
      <vt:lpstr>PowerPoint Presentation</vt:lpstr>
      <vt:lpstr>Examples</vt:lpstr>
      <vt:lpstr>Another example</vt:lpstr>
      <vt:lpstr>Measurements on planes</vt:lpstr>
      <vt:lpstr>Image rectification</vt:lpstr>
      <vt:lpstr>Image rectification: example</vt:lpstr>
      <vt:lpstr>Application: 3D modeling from a single image</vt:lpstr>
      <vt:lpstr>Application: 3D modeling from a single image</vt:lpstr>
      <vt:lpstr>Application: Fully automatic modeling</vt:lpstr>
      <vt:lpstr>Application: Object detection</vt:lpstr>
      <vt:lpstr>Application: Image editing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Svetlana Lazebnik</cp:lastModifiedBy>
  <cp:revision>739</cp:revision>
  <cp:lastPrinted>2016-03-07T17:15:09Z</cp:lastPrinted>
  <dcterms:created xsi:type="dcterms:W3CDTF">2004-08-29T23:15:23Z</dcterms:created>
  <dcterms:modified xsi:type="dcterms:W3CDTF">2018-03-08T16:08:07Z</dcterms:modified>
</cp:coreProperties>
</file>